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
  </p:notesMasterIdLst>
  <p:sldIdLst>
    <p:sldId id="256" r:id="rId2"/>
  </p:sldIdLst>
  <p:sldSz cx="43891200" cy="329184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632" userDrawn="1">
          <p15:clr>
            <a:srgbClr val="A4A3A4"/>
          </p15:clr>
        </p15:guide>
        <p15:guide id="2" pos="26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1D6"/>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60"/>
  </p:normalViewPr>
  <p:slideViewPr>
    <p:cSldViewPr snapToGrid="0">
      <p:cViewPr>
        <p:scale>
          <a:sx n="74" d="100"/>
          <a:sy n="74" d="100"/>
        </p:scale>
        <p:origin x="-12465" y="-1584"/>
      </p:cViewPr>
      <p:guideLst>
        <p:guide orient="horz" pos="13632"/>
        <p:guide pos="26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un sreenivasan" userId="75e61949d8ef411a" providerId="LiveId" clId="{D2265BE5-1F53-4694-A253-3FA072AB8E5F}"/>
    <pc:docChg chg="modSld">
      <pc:chgData name="varun sreenivasan" userId="75e61949d8ef411a" providerId="LiveId" clId="{D2265BE5-1F53-4694-A253-3FA072AB8E5F}" dt="2021-05-06T10:56:30.934" v="2" actId="1038"/>
      <pc:docMkLst>
        <pc:docMk/>
      </pc:docMkLst>
      <pc:sldChg chg="modSp mod">
        <pc:chgData name="varun sreenivasan" userId="75e61949d8ef411a" providerId="LiveId" clId="{D2265BE5-1F53-4694-A253-3FA072AB8E5F}" dt="2021-05-06T10:56:30.934" v="2" actId="1038"/>
        <pc:sldMkLst>
          <pc:docMk/>
          <pc:sldMk cId="2417145914" sldId="256"/>
        </pc:sldMkLst>
        <pc:picChg chg="mod">
          <ac:chgData name="varun sreenivasan" userId="75e61949d8ef411a" providerId="LiveId" clId="{D2265BE5-1F53-4694-A253-3FA072AB8E5F}" dt="2021-05-06T10:56:30.934" v="2" actId="1038"/>
          <ac:picMkLst>
            <pc:docMk/>
            <pc:sldMk cId="2417145914" sldId="256"/>
            <ac:picMk id="1038" creationId="{D68A3637-BC12-4170-B3F2-8BFAB62626D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C0044D87-866E-446E-99BE-AD41BD238A23}" type="datetimeFigureOut">
              <a:rPr lang="en-US" smtClean="0"/>
              <a:t>5/6/2021</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DD73EB14-36C5-490C-B1C7-C179FC750AC1}" type="slidenum">
              <a:rPr lang="en-US" smtClean="0"/>
              <a:t>‹#›</a:t>
            </a:fld>
            <a:endParaRPr lang="en-US"/>
          </a:p>
        </p:txBody>
      </p:sp>
    </p:spTree>
    <p:extLst>
      <p:ext uri="{BB962C8B-B14F-4D97-AF65-F5344CB8AC3E}">
        <p14:creationId xmlns:p14="http://schemas.microsoft.com/office/powerpoint/2010/main" val="2462856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making an appointment with https://designlab.wisc.edu/make-an-appointment to review your poster.</a:t>
            </a:r>
          </a:p>
        </p:txBody>
      </p:sp>
      <p:sp>
        <p:nvSpPr>
          <p:cNvPr id="4" name="Slide Number Placeholder 3"/>
          <p:cNvSpPr>
            <a:spLocks noGrp="1"/>
          </p:cNvSpPr>
          <p:nvPr>
            <p:ph type="sldNum" sz="quarter" idx="10"/>
          </p:nvPr>
        </p:nvSpPr>
        <p:spPr/>
        <p:txBody>
          <a:bodyPr/>
          <a:lstStyle/>
          <a:p>
            <a:fld id="{DD73EB14-36C5-490C-B1C7-C179FC750AC1}" type="slidenum">
              <a:rPr lang="en-US" smtClean="0"/>
              <a:t>1</a:t>
            </a:fld>
            <a:endParaRPr lang="en-US"/>
          </a:p>
        </p:txBody>
      </p:sp>
    </p:spTree>
    <p:extLst>
      <p:ext uri="{BB962C8B-B14F-4D97-AF65-F5344CB8AC3E}">
        <p14:creationId xmlns:p14="http://schemas.microsoft.com/office/powerpoint/2010/main" val="3082252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081EC0-2B48-439A-9233-F988473F3B7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3E4103-CDDE-4084-AA5E-22BD75621A3D}" type="slidenum">
              <a:rPr lang="en-US" smtClean="0"/>
              <a:t>‹#›</a:t>
            </a:fld>
            <a:endParaRPr lang="en-US"/>
          </a:p>
        </p:txBody>
      </p:sp>
    </p:spTree>
    <p:extLst>
      <p:ext uri="{BB962C8B-B14F-4D97-AF65-F5344CB8AC3E}">
        <p14:creationId xmlns:p14="http://schemas.microsoft.com/office/powerpoint/2010/main" val="2384043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081EC0-2B48-439A-9233-F988473F3B7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3E4103-CDDE-4084-AA5E-22BD75621A3D}" type="slidenum">
              <a:rPr lang="en-US" smtClean="0"/>
              <a:t>‹#›</a:t>
            </a:fld>
            <a:endParaRPr lang="en-US"/>
          </a:p>
        </p:txBody>
      </p:sp>
    </p:spTree>
    <p:extLst>
      <p:ext uri="{BB962C8B-B14F-4D97-AF65-F5344CB8AC3E}">
        <p14:creationId xmlns:p14="http://schemas.microsoft.com/office/powerpoint/2010/main" val="2962414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081EC0-2B48-439A-9233-F988473F3B7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3E4103-CDDE-4084-AA5E-22BD75621A3D}" type="slidenum">
              <a:rPr lang="en-US" smtClean="0"/>
              <a:t>‹#›</a:t>
            </a:fld>
            <a:endParaRPr lang="en-US"/>
          </a:p>
        </p:txBody>
      </p:sp>
    </p:spTree>
    <p:extLst>
      <p:ext uri="{BB962C8B-B14F-4D97-AF65-F5344CB8AC3E}">
        <p14:creationId xmlns:p14="http://schemas.microsoft.com/office/powerpoint/2010/main" val="1734317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081EC0-2B48-439A-9233-F988473F3B7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3E4103-CDDE-4084-AA5E-22BD75621A3D}" type="slidenum">
              <a:rPr lang="en-US" smtClean="0"/>
              <a:t>‹#›</a:t>
            </a:fld>
            <a:endParaRPr lang="en-US"/>
          </a:p>
        </p:txBody>
      </p:sp>
    </p:spTree>
    <p:extLst>
      <p:ext uri="{BB962C8B-B14F-4D97-AF65-F5344CB8AC3E}">
        <p14:creationId xmlns:p14="http://schemas.microsoft.com/office/powerpoint/2010/main" val="2881604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5081EC0-2B48-439A-9233-F988473F3B74}"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3E4103-CDDE-4084-AA5E-22BD75621A3D}" type="slidenum">
              <a:rPr lang="en-US" smtClean="0"/>
              <a:t>‹#›</a:t>
            </a:fld>
            <a:endParaRPr lang="en-US"/>
          </a:p>
        </p:txBody>
      </p:sp>
    </p:spTree>
    <p:extLst>
      <p:ext uri="{BB962C8B-B14F-4D97-AF65-F5344CB8AC3E}">
        <p14:creationId xmlns:p14="http://schemas.microsoft.com/office/powerpoint/2010/main" val="3272457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081EC0-2B48-439A-9233-F988473F3B7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3E4103-CDDE-4084-AA5E-22BD75621A3D}" type="slidenum">
              <a:rPr lang="en-US" smtClean="0"/>
              <a:t>‹#›</a:t>
            </a:fld>
            <a:endParaRPr lang="en-US"/>
          </a:p>
        </p:txBody>
      </p:sp>
    </p:spTree>
    <p:extLst>
      <p:ext uri="{BB962C8B-B14F-4D97-AF65-F5344CB8AC3E}">
        <p14:creationId xmlns:p14="http://schemas.microsoft.com/office/powerpoint/2010/main" val="3194952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081EC0-2B48-439A-9233-F988473F3B74}" type="datetimeFigureOut">
              <a:rPr lang="en-US" smtClean="0"/>
              <a:t>5/6/2021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3E4103-CDDE-4084-AA5E-22BD75621A3D}" type="slidenum">
              <a:rPr lang="en-US" smtClean="0"/>
              <a:t>‹#›</a:t>
            </a:fld>
            <a:endParaRPr lang="en-US"/>
          </a:p>
        </p:txBody>
      </p:sp>
    </p:spTree>
    <p:extLst>
      <p:ext uri="{BB962C8B-B14F-4D97-AF65-F5344CB8AC3E}">
        <p14:creationId xmlns:p14="http://schemas.microsoft.com/office/powerpoint/2010/main" val="2481174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081EC0-2B48-439A-9233-F988473F3B74}" type="datetimeFigureOut">
              <a:rPr lang="en-US" smtClean="0"/>
              <a:t>5/6/2021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3E4103-CDDE-4084-AA5E-22BD75621A3D}" type="slidenum">
              <a:rPr lang="en-US" smtClean="0"/>
              <a:t>‹#›</a:t>
            </a:fld>
            <a:endParaRPr lang="en-US"/>
          </a:p>
        </p:txBody>
      </p:sp>
    </p:spTree>
    <p:extLst>
      <p:ext uri="{BB962C8B-B14F-4D97-AF65-F5344CB8AC3E}">
        <p14:creationId xmlns:p14="http://schemas.microsoft.com/office/powerpoint/2010/main" val="3010106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081EC0-2B48-439A-9233-F988473F3B74}" type="datetimeFigureOut">
              <a:rPr lang="en-US" smtClean="0"/>
              <a:t>5/6/2021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3E4103-CDDE-4084-AA5E-22BD75621A3D}" type="slidenum">
              <a:rPr lang="en-US" smtClean="0"/>
              <a:t>‹#›</a:t>
            </a:fld>
            <a:endParaRPr lang="en-US"/>
          </a:p>
        </p:txBody>
      </p:sp>
    </p:spTree>
    <p:extLst>
      <p:ext uri="{BB962C8B-B14F-4D97-AF65-F5344CB8AC3E}">
        <p14:creationId xmlns:p14="http://schemas.microsoft.com/office/powerpoint/2010/main" val="1336860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95081EC0-2B48-439A-9233-F988473F3B7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3E4103-CDDE-4084-AA5E-22BD75621A3D}" type="slidenum">
              <a:rPr lang="en-US" smtClean="0"/>
              <a:t>‹#›</a:t>
            </a:fld>
            <a:endParaRPr lang="en-US"/>
          </a:p>
        </p:txBody>
      </p:sp>
    </p:spTree>
    <p:extLst>
      <p:ext uri="{BB962C8B-B14F-4D97-AF65-F5344CB8AC3E}">
        <p14:creationId xmlns:p14="http://schemas.microsoft.com/office/powerpoint/2010/main" val="2694680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95081EC0-2B48-439A-9233-F988473F3B74}"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3E4103-CDDE-4084-AA5E-22BD75621A3D}" type="slidenum">
              <a:rPr lang="en-US" smtClean="0"/>
              <a:t>‹#›</a:t>
            </a:fld>
            <a:endParaRPr lang="en-US"/>
          </a:p>
        </p:txBody>
      </p:sp>
    </p:spTree>
    <p:extLst>
      <p:ext uri="{BB962C8B-B14F-4D97-AF65-F5344CB8AC3E}">
        <p14:creationId xmlns:p14="http://schemas.microsoft.com/office/powerpoint/2010/main" val="3467485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95081EC0-2B48-439A-9233-F988473F3B74}" type="datetimeFigureOut">
              <a:rPr lang="en-US" smtClean="0"/>
              <a:t>5/6/2021</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23E4103-CDDE-4084-AA5E-22BD75621A3D}" type="slidenum">
              <a:rPr lang="en-US" smtClean="0"/>
              <a:t>‹#›</a:t>
            </a:fld>
            <a:endParaRPr lang="en-US"/>
          </a:p>
        </p:txBody>
      </p:sp>
    </p:spTree>
    <p:extLst>
      <p:ext uri="{BB962C8B-B14F-4D97-AF65-F5344CB8AC3E}">
        <p14:creationId xmlns:p14="http://schemas.microsoft.com/office/powerpoint/2010/main" val="171044598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tiff"/><Relationship Id="rId3" Type="http://schemas.openxmlformats.org/officeDocument/2006/relationships/image" Target="../media/image1.png"/><Relationship Id="rId21" Type="http://schemas.openxmlformats.org/officeDocument/2006/relationships/image" Target="../media/image19.tiff"/><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tiff"/><Relationship Id="rId20" Type="http://schemas.openxmlformats.org/officeDocument/2006/relationships/image" Target="../media/image18.tiff"/><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tiff"/><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30037"/>
            <a:ext cx="43891200" cy="429768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latin typeface="Helvetica" panose="020B0604020202020204" pitchFamily="34" charset="0"/>
              <a:cs typeface="Helvetica" panose="020B0604020202020204" pitchFamily="34" charset="0"/>
            </a:endParaRPr>
          </a:p>
        </p:txBody>
      </p:sp>
      <p:sp>
        <p:nvSpPr>
          <p:cNvPr id="19" name="TextBox 18"/>
          <p:cNvSpPr txBox="1"/>
          <p:nvPr/>
        </p:nvSpPr>
        <p:spPr>
          <a:xfrm>
            <a:off x="379474" y="4791724"/>
            <a:ext cx="16235636" cy="1138773"/>
          </a:xfrm>
          <a:prstGeom prst="rect">
            <a:avLst/>
          </a:prstGeom>
          <a:solidFill>
            <a:srgbClr val="C00000"/>
          </a:solidFill>
          <a:ln>
            <a:noFill/>
          </a:ln>
        </p:spPr>
        <p:txBody>
          <a:bodyPr wrap="square" rtlCol="0">
            <a:spAutoFit/>
          </a:bodyPr>
          <a:lstStyle/>
          <a:p>
            <a:pPr algn="ctr"/>
            <a:r>
              <a:rPr lang="en-US" sz="6800" b="1" dirty="0">
                <a:solidFill>
                  <a:schemeClr val="bg1"/>
                </a:solidFill>
                <a:latin typeface="Helvetica" panose="020B0604020202020204" pitchFamily="34" charset="0"/>
                <a:cs typeface="Helvetica" panose="020B0604020202020204" pitchFamily="34" charset="0"/>
              </a:rPr>
              <a:t>Introduction</a:t>
            </a:r>
          </a:p>
        </p:txBody>
      </p:sp>
      <p:sp>
        <p:nvSpPr>
          <p:cNvPr id="6" name="TextBox 5"/>
          <p:cNvSpPr txBox="1"/>
          <p:nvPr/>
        </p:nvSpPr>
        <p:spPr>
          <a:xfrm>
            <a:off x="379474" y="227760"/>
            <a:ext cx="40392578" cy="3400931"/>
          </a:xfrm>
          <a:prstGeom prst="rect">
            <a:avLst/>
          </a:prstGeom>
          <a:noFill/>
        </p:spPr>
        <p:txBody>
          <a:bodyPr wrap="square" rtlCol="0">
            <a:spAutoFit/>
          </a:bodyPr>
          <a:lstStyle/>
          <a:p>
            <a:r>
              <a:rPr lang="en-US" sz="8900" b="1" dirty="0">
                <a:solidFill>
                  <a:schemeClr val="bg1"/>
                </a:solidFill>
                <a:latin typeface="Helvetica" panose="020B0604020202020204" pitchFamily="34" charset="0"/>
                <a:cs typeface="Helvetica" panose="020B0604020202020204" pitchFamily="34" charset="0"/>
              </a:rPr>
              <a:t>Deep Learning for Automated Defect Detection in TEM Images: </a:t>
            </a:r>
            <a:r>
              <a:rPr lang="en-US" sz="8900" b="1" dirty="0" err="1">
                <a:solidFill>
                  <a:schemeClr val="bg1"/>
                </a:solidFill>
                <a:latin typeface="Helvetica" panose="020B0604020202020204" pitchFamily="34" charset="0"/>
                <a:ea typeface="Verdana" panose="020B0604030504040204" pitchFamily="34" charset="0"/>
                <a:cs typeface="Helvetica" panose="020B0604020202020204" pitchFamily="34" charset="0"/>
              </a:rPr>
              <a:t>RetinaNet</a:t>
            </a:r>
            <a:endParaRPr lang="en-US" sz="8900" b="1" dirty="0">
              <a:solidFill>
                <a:schemeClr val="bg1"/>
              </a:solidFill>
              <a:latin typeface="Helvetica" panose="020B0604020202020204" pitchFamily="34" charset="0"/>
              <a:ea typeface="Verdana" panose="020B0604030504040204" pitchFamily="34" charset="0"/>
              <a:cs typeface="Helvetica" panose="020B0604020202020204" pitchFamily="34" charset="0"/>
            </a:endParaRPr>
          </a:p>
          <a:p>
            <a:r>
              <a:rPr lang="en-US" sz="6300" dirty="0" err="1">
                <a:solidFill>
                  <a:schemeClr val="bg1"/>
                </a:solidFill>
                <a:latin typeface="Helvetica" panose="020B0604020202020204" pitchFamily="34" charset="0"/>
                <a:ea typeface="Verdana" panose="020B0604030504040204" pitchFamily="34" charset="0"/>
                <a:cs typeface="Helvetica" panose="020B0604020202020204" pitchFamily="34" charset="0"/>
              </a:rPr>
              <a:t>Dongxia</a:t>
            </a:r>
            <a:r>
              <a:rPr lang="en-US" sz="6300" dirty="0">
                <a:solidFill>
                  <a:schemeClr val="bg1"/>
                </a:solidFill>
                <a:latin typeface="Helvetica" panose="020B0604020202020204" pitchFamily="34" charset="0"/>
                <a:ea typeface="Verdana" panose="020B0604030504040204" pitchFamily="34" charset="0"/>
                <a:cs typeface="Helvetica" panose="020B0604020202020204" pitchFamily="34" charset="0"/>
              </a:rPr>
              <a:t> Wu</a:t>
            </a:r>
            <a:r>
              <a:rPr lang="en-US" sz="6300" baseline="30000" dirty="0">
                <a:solidFill>
                  <a:schemeClr val="bg1"/>
                </a:solidFill>
                <a:latin typeface="Helvetica" panose="020B0604020202020204" pitchFamily="34" charset="0"/>
                <a:ea typeface="Verdana" panose="020B0604030504040204" pitchFamily="34" charset="0"/>
                <a:cs typeface="Helvetica" panose="020B0604020202020204" pitchFamily="34" charset="0"/>
              </a:rPr>
              <a:t>1</a:t>
            </a:r>
            <a:r>
              <a:rPr lang="en-US" sz="6300" dirty="0">
                <a:solidFill>
                  <a:schemeClr val="bg1"/>
                </a:solidFill>
                <a:latin typeface="Helvetica" panose="020B0604020202020204" pitchFamily="34" charset="0"/>
                <a:ea typeface="Verdana" panose="020B0604030504040204" pitchFamily="34" charset="0"/>
                <a:cs typeface="Helvetica" panose="020B0604020202020204" pitchFamily="34" charset="0"/>
              </a:rPr>
              <a:t>, Varun Sreenivasan</a:t>
            </a:r>
            <a:r>
              <a:rPr lang="en-US" sz="6300" baseline="30000" dirty="0">
                <a:solidFill>
                  <a:schemeClr val="bg1"/>
                </a:solidFill>
                <a:latin typeface="Helvetica" panose="020B0604020202020204" pitchFamily="34" charset="0"/>
                <a:ea typeface="Verdana" panose="020B0604030504040204" pitchFamily="34" charset="0"/>
                <a:cs typeface="Helvetica" panose="020B0604020202020204" pitchFamily="34" charset="0"/>
              </a:rPr>
              <a:t>1</a:t>
            </a:r>
            <a:r>
              <a:rPr lang="en-US" sz="6300" dirty="0">
                <a:solidFill>
                  <a:schemeClr val="bg1"/>
                </a:solidFill>
                <a:latin typeface="Helvetica" panose="020B0604020202020204" pitchFamily="34" charset="0"/>
                <a:ea typeface="Verdana" panose="020B0604030504040204" pitchFamily="34" charset="0"/>
                <a:cs typeface="Helvetica" panose="020B0604020202020204" pitchFamily="34" charset="0"/>
              </a:rPr>
              <a:t>, Vanessa Nilsen</a:t>
            </a:r>
            <a:r>
              <a:rPr lang="en-US" sz="6300" baseline="30000" dirty="0">
                <a:solidFill>
                  <a:schemeClr val="bg1"/>
                </a:solidFill>
                <a:latin typeface="Helvetica" panose="020B0604020202020204" pitchFamily="34" charset="0"/>
                <a:ea typeface="Verdana" panose="020B0604030504040204" pitchFamily="34" charset="0"/>
                <a:cs typeface="Helvetica" panose="020B0604020202020204" pitchFamily="34" charset="0"/>
              </a:rPr>
              <a:t>1</a:t>
            </a:r>
            <a:r>
              <a:rPr lang="en-US" sz="6300" dirty="0">
                <a:solidFill>
                  <a:schemeClr val="bg1"/>
                </a:solidFill>
                <a:latin typeface="Helvetica" panose="020B0604020202020204" pitchFamily="34" charset="0"/>
                <a:ea typeface="Verdana" panose="020B0604030504040204" pitchFamily="34" charset="0"/>
                <a:cs typeface="Helvetica" panose="020B0604020202020204" pitchFamily="34" charset="0"/>
              </a:rPr>
              <a:t>, </a:t>
            </a:r>
            <a:r>
              <a:rPr lang="en-US" sz="6300" dirty="0" err="1">
                <a:solidFill>
                  <a:schemeClr val="bg1"/>
                </a:solidFill>
                <a:latin typeface="Helvetica" panose="020B0604020202020204" pitchFamily="34" charset="0"/>
                <a:ea typeface="Verdana" panose="020B0604030504040204" pitchFamily="34" charset="0"/>
                <a:cs typeface="Helvetica" panose="020B0604020202020204" pitchFamily="34" charset="0"/>
              </a:rPr>
              <a:t>Mingren</a:t>
            </a:r>
            <a:r>
              <a:rPr lang="en-US" sz="6300" dirty="0">
                <a:solidFill>
                  <a:schemeClr val="bg1"/>
                </a:solidFill>
                <a:latin typeface="Helvetica" panose="020B0604020202020204" pitchFamily="34" charset="0"/>
                <a:ea typeface="Verdana" panose="020B0604030504040204" pitchFamily="34" charset="0"/>
                <a:cs typeface="Helvetica" panose="020B0604020202020204" pitchFamily="34" charset="0"/>
              </a:rPr>
              <a:t> Shen</a:t>
            </a:r>
            <a:r>
              <a:rPr lang="en-US" sz="6300" baseline="30000" dirty="0">
                <a:solidFill>
                  <a:schemeClr val="bg1"/>
                </a:solidFill>
                <a:latin typeface="Helvetica" panose="020B0604020202020204" pitchFamily="34" charset="0"/>
                <a:ea typeface="Verdana" panose="020B0604030504040204" pitchFamily="34" charset="0"/>
                <a:cs typeface="Helvetica" panose="020B0604020202020204" pitchFamily="34" charset="0"/>
              </a:rPr>
              <a:t>1</a:t>
            </a:r>
            <a:r>
              <a:rPr lang="en-US" sz="6300" dirty="0">
                <a:solidFill>
                  <a:schemeClr val="bg1"/>
                </a:solidFill>
                <a:latin typeface="Helvetica" panose="020B0604020202020204" pitchFamily="34" charset="0"/>
                <a:ea typeface="Verdana" panose="020B0604030504040204" pitchFamily="34" charset="0"/>
                <a:cs typeface="Helvetica" panose="020B0604020202020204" pitchFamily="34" charset="0"/>
              </a:rPr>
              <a:t>, and Dane Morgan</a:t>
            </a:r>
            <a:r>
              <a:rPr lang="en-US" sz="6300" baseline="30000" dirty="0">
                <a:solidFill>
                  <a:schemeClr val="bg1"/>
                </a:solidFill>
                <a:latin typeface="Helvetica" panose="020B0604020202020204" pitchFamily="34" charset="0"/>
                <a:ea typeface="Verdana" panose="020B0604030504040204" pitchFamily="34" charset="0"/>
                <a:cs typeface="Helvetica" panose="020B0604020202020204" pitchFamily="34" charset="0"/>
              </a:rPr>
              <a:t>1</a:t>
            </a:r>
          </a:p>
          <a:p>
            <a:r>
              <a:rPr lang="en-US" sz="6300" baseline="30000" dirty="0">
                <a:solidFill>
                  <a:schemeClr val="bg1"/>
                </a:solidFill>
                <a:latin typeface="Helvetica" panose="020B0604020202020204" pitchFamily="34" charset="0"/>
                <a:ea typeface="Verdana" panose="020B0604030504040204" pitchFamily="34" charset="0"/>
                <a:cs typeface="Helvetica" panose="020B0604020202020204" pitchFamily="34" charset="0"/>
              </a:rPr>
              <a:t>1</a:t>
            </a:r>
            <a:r>
              <a:rPr lang="en-US" sz="6300" dirty="0">
                <a:solidFill>
                  <a:schemeClr val="bg1"/>
                </a:solidFill>
                <a:latin typeface="Helvetica" panose="020B0604020202020204" pitchFamily="34" charset="0"/>
                <a:ea typeface="Verdana" panose="020B0604030504040204" pitchFamily="34" charset="0"/>
                <a:cs typeface="Helvetica" panose="020B0604020202020204" pitchFamily="34" charset="0"/>
              </a:rPr>
              <a:t>University of Wisconsin-Madison</a:t>
            </a:r>
          </a:p>
        </p:txBody>
      </p:sp>
      <p:grpSp>
        <p:nvGrpSpPr>
          <p:cNvPr id="23" name="Group 22">
            <a:extLst>
              <a:ext uri="{FF2B5EF4-FFF2-40B4-BE49-F238E27FC236}">
                <a16:creationId xmlns:a16="http://schemas.microsoft.com/office/drawing/2014/main" id="{DC04BD76-D712-4536-8BAE-7F851311DDA9}"/>
              </a:ext>
            </a:extLst>
          </p:cNvPr>
          <p:cNvGrpSpPr/>
          <p:nvPr/>
        </p:nvGrpSpPr>
        <p:grpSpPr>
          <a:xfrm>
            <a:off x="262656" y="14276169"/>
            <a:ext cx="16384212" cy="1556040"/>
            <a:chOff x="230897" y="5678491"/>
            <a:chExt cx="16384212" cy="1619607"/>
          </a:xfrm>
        </p:grpSpPr>
        <p:sp>
          <p:nvSpPr>
            <p:cNvPr id="24" name="TextBox 23">
              <a:extLst>
                <a:ext uri="{FF2B5EF4-FFF2-40B4-BE49-F238E27FC236}">
                  <a16:creationId xmlns:a16="http://schemas.microsoft.com/office/drawing/2014/main" id="{9D012D6C-1A0B-4E01-9823-9589A981709F}"/>
                </a:ext>
              </a:extLst>
            </p:cNvPr>
            <p:cNvSpPr txBox="1"/>
            <p:nvPr/>
          </p:nvSpPr>
          <p:spPr>
            <a:xfrm>
              <a:off x="379473" y="6048733"/>
              <a:ext cx="16235636" cy="1249365"/>
            </a:xfrm>
            <a:prstGeom prst="rect">
              <a:avLst/>
            </a:prstGeom>
            <a:noFill/>
            <a:ln>
              <a:noFill/>
            </a:ln>
          </p:spPr>
          <p:txBody>
            <a:bodyPr wrap="square" rtlCol="0">
              <a:spAutoFit/>
            </a:bodyPr>
            <a:lstStyle/>
            <a:p>
              <a:endParaRPr lang="en-US" sz="3600" dirty="0">
                <a:latin typeface="Helvetica" panose="020B0604020202020204" pitchFamily="34" charset="0"/>
                <a:cs typeface="Helvetica" panose="020B0604020202020204" pitchFamily="34" charset="0"/>
              </a:endParaRPr>
            </a:p>
            <a:p>
              <a:endParaRPr lang="en-US" sz="3600" dirty="0">
                <a:latin typeface="Helvetica" panose="020B0604020202020204" pitchFamily="34" charset="0"/>
                <a:cs typeface="Helvetica" panose="020B0604020202020204" pitchFamily="34" charset="0"/>
              </a:endParaRPr>
            </a:p>
          </p:txBody>
        </p:sp>
        <p:sp>
          <p:nvSpPr>
            <p:cNvPr id="25" name="TextBox 24">
              <a:extLst>
                <a:ext uri="{FF2B5EF4-FFF2-40B4-BE49-F238E27FC236}">
                  <a16:creationId xmlns:a16="http://schemas.microsoft.com/office/drawing/2014/main" id="{7E443A33-4FBB-4E6E-BF3F-F1BC4C22C441}"/>
                </a:ext>
              </a:extLst>
            </p:cNvPr>
            <p:cNvSpPr txBox="1"/>
            <p:nvPr/>
          </p:nvSpPr>
          <p:spPr>
            <a:xfrm>
              <a:off x="230897" y="5678491"/>
              <a:ext cx="16235636" cy="1185294"/>
            </a:xfrm>
            <a:prstGeom prst="rect">
              <a:avLst/>
            </a:prstGeom>
            <a:solidFill>
              <a:srgbClr val="C00000"/>
            </a:solidFill>
            <a:ln>
              <a:noFill/>
            </a:ln>
          </p:spPr>
          <p:txBody>
            <a:bodyPr wrap="square" rtlCol="0">
              <a:spAutoFit/>
            </a:bodyPr>
            <a:lstStyle/>
            <a:p>
              <a:pPr algn="ctr"/>
              <a:r>
                <a:rPr lang="en-US" sz="6800" b="1" dirty="0">
                  <a:solidFill>
                    <a:schemeClr val="bg1"/>
                  </a:solidFill>
                  <a:latin typeface="Helvetica" panose="020B0604020202020204" pitchFamily="34" charset="0"/>
                  <a:cs typeface="Helvetica" panose="020B0604020202020204" pitchFamily="34" charset="0"/>
                </a:rPr>
                <a:t>Methods and Major Activities</a:t>
              </a:r>
            </a:p>
          </p:txBody>
        </p:sp>
      </p:grpSp>
      <p:grpSp>
        <p:nvGrpSpPr>
          <p:cNvPr id="33" name="Group 32">
            <a:extLst>
              <a:ext uri="{FF2B5EF4-FFF2-40B4-BE49-F238E27FC236}">
                <a16:creationId xmlns:a16="http://schemas.microsoft.com/office/drawing/2014/main" id="{083D26C4-2CEB-4EC4-B640-F6B6C01659CD}"/>
              </a:ext>
            </a:extLst>
          </p:cNvPr>
          <p:cNvGrpSpPr/>
          <p:nvPr/>
        </p:nvGrpSpPr>
        <p:grpSpPr>
          <a:xfrm>
            <a:off x="17122880" y="28642911"/>
            <a:ext cx="26138126" cy="4247571"/>
            <a:chOff x="379473" y="4791724"/>
            <a:chExt cx="16235637" cy="4247571"/>
          </a:xfrm>
        </p:grpSpPr>
        <p:sp>
          <p:nvSpPr>
            <p:cNvPr id="34" name="TextBox 33">
              <a:extLst>
                <a:ext uri="{FF2B5EF4-FFF2-40B4-BE49-F238E27FC236}">
                  <a16:creationId xmlns:a16="http://schemas.microsoft.com/office/drawing/2014/main" id="{78075DBE-6AB2-443F-BF99-BC7F95E4B0D5}"/>
                </a:ext>
              </a:extLst>
            </p:cNvPr>
            <p:cNvSpPr txBox="1"/>
            <p:nvPr/>
          </p:nvSpPr>
          <p:spPr>
            <a:xfrm>
              <a:off x="379473" y="6048733"/>
              <a:ext cx="16235636" cy="2990562"/>
            </a:xfrm>
            <a:prstGeom prst="rect">
              <a:avLst/>
            </a:prstGeom>
            <a:noFill/>
            <a:ln>
              <a:noFill/>
            </a:ln>
          </p:spPr>
          <p:txBody>
            <a:bodyPr wrap="square" rtlCol="0">
              <a:spAutoFit/>
            </a:bodyPr>
            <a:lstStyle/>
            <a:p>
              <a:pPr marL="742950" indent="-742950">
                <a:spcAft>
                  <a:spcPts val="500"/>
                </a:spcAft>
                <a:buFont typeface="+mj-lt"/>
                <a:buAutoNum type="arabicPeriod"/>
              </a:pPr>
              <a:r>
                <a:rPr lang="en-US" sz="3600" dirty="0">
                  <a:latin typeface="Times New Roman" panose="02020603050405020304" pitchFamily="18" charset="0"/>
                  <a:cs typeface="Times New Roman" panose="02020603050405020304" pitchFamily="18" charset="0"/>
                </a:rPr>
                <a:t>Lin, et al. “Focal Loss for Dense Object Detection.” </a:t>
              </a:r>
              <a:r>
                <a:rPr lang="en-US" sz="3600" i="1" dirty="0">
                  <a:latin typeface="Times New Roman" panose="02020603050405020304" pitchFamily="18" charset="0"/>
                  <a:cs typeface="Times New Roman" panose="02020603050405020304" pitchFamily="18" charset="0"/>
                </a:rPr>
                <a:t>[1402.1128] Long Short-Term Memory Based Recurrent Neural Network Architectures for Large Vocabulary Speech Recognition</a:t>
              </a:r>
              <a:r>
                <a:rPr lang="en-US" sz="3600" dirty="0">
                  <a:latin typeface="Times New Roman" panose="02020603050405020304" pitchFamily="18" charset="0"/>
                  <a:cs typeface="Times New Roman" panose="02020603050405020304" pitchFamily="18" charset="0"/>
                </a:rPr>
                <a:t>, 7 Feb. 2018, arxiv.org/abs/1708.02002. </a:t>
              </a:r>
            </a:p>
            <a:p>
              <a:pPr marL="742950" indent="-742950">
                <a:spcAft>
                  <a:spcPts val="500"/>
                </a:spcAft>
                <a:buFont typeface="+mj-lt"/>
                <a:buAutoNum type="arabicPeriod"/>
              </a:pPr>
              <a:r>
                <a:rPr lang="en-US" sz="3600" dirty="0" err="1">
                  <a:latin typeface="Times New Roman" panose="02020603050405020304" pitchFamily="18" charset="0"/>
                  <a:cs typeface="Times New Roman" panose="02020603050405020304" pitchFamily="18" charset="0"/>
                </a:rPr>
                <a:t>Fizyr</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Fizyr</a:t>
              </a: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Keras-Retinanet</a:t>
              </a:r>
              <a:r>
                <a:rPr lang="en-US" sz="3600" dirty="0">
                  <a:latin typeface="Times New Roman" panose="02020603050405020304" pitchFamily="18" charset="0"/>
                  <a:cs typeface="Times New Roman" panose="02020603050405020304" pitchFamily="18" charset="0"/>
                </a:rPr>
                <a:t>.” </a:t>
              </a:r>
              <a:r>
                <a:rPr lang="en-US" sz="3600" i="1" dirty="0">
                  <a:latin typeface="Times New Roman" panose="02020603050405020304" pitchFamily="18" charset="0"/>
                  <a:cs typeface="Times New Roman" panose="02020603050405020304" pitchFamily="18" charset="0"/>
                </a:rPr>
                <a:t>GitHub</a:t>
              </a:r>
              <a:r>
                <a:rPr lang="en-US" sz="3600" dirty="0">
                  <a:latin typeface="Times New Roman" panose="02020603050405020304" pitchFamily="18" charset="0"/>
                  <a:cs typeface="Times New Roman" panose="02020603050405020304" pitchFamily="18" charset="0"/>
                </a:rPr>
                <a:t>, 18 July 2018, github.com/</a:t>
              </a:r>
              <a:r>
                <a:rPr lang="en-US" sz="3600" dirty="0" err="1">
                  <a:latin typeface="Times New Roman" panose="02020603050405020304" pitchFamily="18" charset="0"/>
                  <a:cs typeface="Times New Roman" panose="02020603050405020304" pitchFamily="18" charset="0"/>
                </a:rPr>
                <a:t>fizyr</a:t>
              </a: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keras-retinanet</a:t>
              </a:r>
              <a:r>
                <a:rPr lang="en-US" sz="3600" dirty="0">
                  <a:latin typeface="Times New Roman" panose="02020603050405020304" pitchFamily="18" charset="0"/>
                  <a:cs typeface="Times New Roman" panose="02020603050405020304" pitchFamily="18" charset="0"/>
                </a:rPr>
                <a:t>.</a:t>
              </a:r>
            </a:p>
            <a:p>
              <a:pPr marL="742950" indent="-742950">
                <a:buFont typeface="+mj-lt"/>
                <a:buAutoNum type="arabicPeriod"/>
              </a:pPr>
              <a:r>
                <a:rPr lang="en-US" sz="3600" dirty="0">
                  <a:latin typeface="Times New Roman" panose="02020603050405020304" pitchFamily="18" charset="0"/>
                  <a:cs typeface="Times New Roman" panose="02020603050405020304" pitchFamily="18" charset="0"/>
                </a:rPr>
                <a:t>Li, Wei, Kevin G. Field, and Dane Morgan. "Automated defect analysis in electron microscopic images." </a:t>
              </a:r>
              <a:r>
                <a:rPr lang="en-US" sz="3600" dirty="0" err="1">
                  <a:latin typeface="Times New Roman" panose="02020603050405020304" pitchFamily="18" charset="0"/>
                  <a:cs typeface="Times New Roman" panose="02020603050405020304" pitchFamily="18" charset="0"/>
                </a:rPr>
                <a:t>npj</a:t>
              </a:r>
              <a:r>
                <a:rPr lang="en-US" sz="3600" dirty="0">
                  <a:latin typeface="Times New Roman" panose="02020603050405020304" pitchFamily="18" charset="0"/>
                  <a:cs typeface="Times New Roman" panose="02020603050405020304" pitchFamily="18" charset="0"/>
                </a:rPr>
                <a:t> Computational Materials 4.1 (2018): 36</a:t>
              </a:r>
            </a:p>
          </p:txBody>
        </p:sp>
        <p:sp>
          <p:nvSpPr>
            <p:cNvPr id="36" name="TextBox 35">
              <a:extLst>
                <a:ext uri="{FF2B5EF4-FFF2-40B4-BE49-F238E27FC236}">
                  <a16:creationId xmlns:a16="http://schemas.microsoft.com/office/drawing/2014/main" id="{E8C2664D-23B8-426A-A446-29663EB865EC}"/>
                </a:ext>
              </a:extLst>
            </p:cNvPr>
            <p:cNvSpPr txBox="1"/>
            <p:nvPr/>
          </p:nvSpPr>
          <p:spPr>
            <a:xfrm>
              <a:off x="379474" y="4791724"/>
              <a:ext cx="16235636" cy="1138773"/>
            </a:xfrm>
            <a:prstGeom prst="rect">
              <a:avLst/>
            </a:prstGeom>
            <a:solidFill>
              <a:srgbClr val="C00000"/>
            </a:solidFill>
            <a:ln>
              <a:noFill/>
            </a:ln>
          </p:spPr>
          <p:txBody>
            <a:bodyPr wrap="square" rtlCol="0">
              <a:spAutoFit/>
            </a:bodyPr>
            <a:lstStyle/>
            <a:p>
              <a:pPr algn="ctr"/>
              <a:r>
                <a:rPr lang="en-US" sz="6800" b="1" dirty="0">
                  <a:solidFill>
                    <a:schemeClr val="bg1"/>
                  </a:solidFill>
                  <a:latin typeface="Helvetica" panose="020B0604020202020204" pitchFamily="34" charset="0"/>
                  <a:cs typeface="Helvetica" panose="020B0604020202020204" pitchFamily="34" charset="0"/>
                </a:rPr>
                <a:t>References</a:t>
              </a:r>
            </a:p>
          </p:txBody>
        </p:sp>
      </p:grpSp>
      <p:grpSp>
        <p:nvGrpSpPr>
          <p:cNvPr id="37" name="Group 36">
            <a:extLst>
              <a:ext uri="{FF2B5EF4-FFF2-40B4-BE49-F238E27FC236}">
                <a16:creationId xmlns:a16="http://schemas.microsoft.com/office/drawing/2014/main" id="{40207F60-ABF0-4119-89A3-3EBED97DCD05}"/>
              </a:ext>
            </a:extLst>
          </p:cNvPr>
          <p:cNvGrpSpPr/>
          <p:nvPr/>
        </p:nvGrpSpPr>
        <p:grpSpPr>
          <a:xfrm>
            <a:off x="17373598" y="4791724"/>
            <a:ext cx="26138126" cy="1903340"/>
            <a:chOff x="379473" y="4791724"/>
            <a:chExt cx="16235637" cy="1903340"/>
          </a:xfrm>
        </p:grpSpPr>
        <p:sp>
          <p:nvSpPr>
            <p:cNvPr id="39" name="TextBox 38">
              <a:extLst>
                <a:ext uri="{FF2B5EF4-FFF2-40B4-BE49-F238E27FC236}">
                  <a16:creationId xmlns:a16="http://schemas.microsoft.com/office/drawing/2014/main" id="{26CD68D5-AE15-45E8-808F-1E44E4E04748}"/>
                </a:ext>
              </a:extLst>
            </p:cNvPr>
            <p:cNvSpPr txBox="1"/>
            <p:nvPr/>
          </p:nvSpPr>
          <p:spPr>
            <a:xfrm>
              <a:off x="379473" y="6048733"/>
              <a:ext cx="16235636" cy="646331"/>
            </a:xfrm>
            <a:prstGeom prst="rect">
              <a:avLst/>
            </a:prstGeom>
            <a:noFill/>
            <a:ln>
              <a:noFill/>
            </a:ln>
          </p:spPr>
          <p:txBody>
            <a:bodyPr wrap="square" rtlCol="0">
              <a:spAutoFit/>
            </a:bodyPr>
            <a:lstStyle/>
            <a:p>
              <a:r>
                <a:rPr lang="en-US" sz="3600" dirty="0">
                  <a:latin typeface="Helvetica" panose="020B0604020202020204" pitchFamily="34" charset="0"/>
                  <a:cs typeface="Helvetica" panose="020B0604020202020204" pitchFamily="34" charset="0"/>
                </a:rPr>
                <a:t>                                                                                             </a:t>
              </a:r>
            </a:p>
          </p:txBody>
        </p:sp>
        <p:sp>
          <p:nvSpPr>
            <p:cNvPr id="40" name="TextBox 39">
              <a:extLst>
                <a:ext uri="{FF2B5EF4-FFF2-40B4-BE49-F238E27FC236}">
                  <a16:creationId xmlns:a16="http://schemas.microsoft.com/office/drawing/2014/main" id="{8E24E7FD-1781-4EEE-88DA-07C720A9485B}"/>
                </a:ext>
              </a:extLst>
            </p:cNvPr>
            <p:cNvSpPr txBox="1"/>
            <p:nvPr/>
          </p:nvSpPr>
          <p:spPr>
            <a:xfrm>
              <a:off x="379474" y="4791724"/>
              <a:ext cx="16235636" cy="1138773"/>
            </a:xfrm>
            <a:prstGeom prst="rect">
              <a:avLst/>
            </a:prstGeom>
            <a:solidFill>
              <a:srgbClr val="C00000"/>
            </a:solidFill>
            <a:ln>
              <a:noFill/>
            </a:ln>
          </p:spPr>
          <p:txBody>
            <a:bodyPr wrap="square" rtlCol="0">
              <a:spAutoFit/>
            </a:bodyPr>
            <a:lstStyle/>
            <a:p>
              <a:pPr algn="ctr"/>
              <a:r>
                <a:rPr lang="en-US" sz="6800" b="1" dirty="0">
                  <a:solidFill>
                    <a:schemeClr val="bg1"/>
                  </a:solidFill>
                  <a:latin typeface="Helvetica" panose="020B0604020202020204" pitchFamily="34" charset="0"/>
                  <a:cs typeface="Helvetica" panose="020B0604020202020204" pitchFamily="34" charset="0"/>
                </a:rPr>
                <a:t>Results</a:t>
              </a:r>
            </a:p>
          </p:txBody>
        </p:sp>
      </p:grpSp>
      <p:pic>
        <p:nvPicPr>
          <p:cNvPr id="15" name="Picture 14" descr="A close up of a sign&#10;&#10;Description generated with very high confidence">
            <a:extLst>
              <a:ext uri="{FF2B5EF4-FFF2-40B4-BE49-F238E27FC236}">
                <a16:creationId xmlns:a16="http://schemas.microsoft.com/office/drawing/2014/main" id="{BF93A9C5-1BCD-4CEC-A37B-88256CDC06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51530" y="263007"/>
            <a:ext cx="2360192" cy="3711592"/>
          </a:xfrm>
          <a:prstGeom prst="rect">
            <a:avLst/>
          </a:prstGeom>
        </p:spPr>
      </p:pic>
      <p:grpSp>
        <p:nvGrpSpPr>
          <p:cNvPr id="27" name="Group 26">
            <a:extLst>
              <a:ext uri="{FF2B5EF4-FFF2-40B4-BE49-F238E27FC236}">
                <a16:creationId xmlns:a16="http://schemas.microsoft.com/office/drawing/2014/main" id="{B1198E91-8FAD-4975-A3A8-DD0A32176C34}"/>
              </a:ext>
            </a:extLst>
          </p:cNvPr>
          <p:cNvGrpSpPr/>
          <p:nvPr/>
        </p:nvGrpSpPr>
        <p:grpSpPr>
          <a:xfrm>
            <a:off x="17354267" y="23598830"/>
            <a:ext cx="13267563" cy="1925670"/>
            <a:chOff x="-11574" y="4769394"/>
            <a:chExt cx="16626683" cy="1925670"/>
          </a:xfrm>
        </p:grpSpPr>
        <p:sp>
          <p:nvSpPr>
            <p:cNvPr id="28" name="TextBox 27">
              <a:extLst>
                <a:ext uri="{FF2B5EF4-FFF2-40B4-BE49-F238E27FC236}">
                  <a16:creationId xmlns:a16="http://schemas.microsoft.com/office/drawing/2014/main" id="{2121CE30-8852-4D92-B614-9A60308C9B04}"/>
                </a:ext>
              </a:extLst>
            </p:cNvPr>
            <p:cNvSpPr txBox="1"/>
            <p:nvPr/>
          </p:nvSpPr>
          <p:spPr>
            <a:xfrm>
              <a:off x="379473" y="6048733"/>
              <a:ext cx="16235636" cy="646331"/>
            </a:xfrm>
            <a:prstGeom prst="rect">
              <a:avLst/>
            </a:prstGeom>
            <a:noFill/>
            <a:ln>
              <a:noFill/>
            </a:ln>
          </p:spPr>
          <p:txBody>
            <a:bodyPr wrap="square" rtlCol="0">
              <a:spAutoFit/>
            </a:bodyPr>
            <a:lstStyle/>
            <a:p>
              <a:endParaRPr lang="en-US" sz="3600" dirty="0">
                <a:latin typeface="Helvetica" panose="020B0604020202020204" pitchFamily="34" charset="0"/>
                <a:cs typeface="Helvetica" panose="020B0604020202020204" pitchFamily="34" charset="0"/>
              </a:endParaRPr>
            </a:p>
          </p:txBody>
        </p:sp>
        <p:sp>
          <p:nvSpPr>
            <p:cNvPr id="30" name="TextBox 29">
              <a:extLst>
                <a:ext uri="{FF2B5EF4-FFF2-40B4-BE49-F238E27FC236}">
                  <a16:creationId xmlns:a16="http://schemas.microsoft.com/office/drawing/2014/main" id="{E759D5F4-1A5A-4EFE-9377-F182425DADBA}"/>
                </a:ext>
              </a:extLst>
            </p:cNvPr>
            <p:cNvSpPr txBox="1"/>
            <p:nvPr/>
          </p:nvSpPr>
          <p:spPr>
            <a:xfrm>
              <a:off x="-11574" y="4769394"/>
              <a:ext cx="14227486" cy="1138773"/>
            </a:xfrm>
            <a:prstGeom prst="rect">
              <a:avLst/>
            </a:prstGeom>
            <a:solidFill>
              <a:srgbClr val="C00000"/>
            </a:solidFill>
            <a:ln>
              <a:noFill/>
            </a:ln>
          </p:spPr>
          <p:txBody>
            <a:bodyPr wrap="square" rtlCol="0">
              <a:spAutoFit/>
            </a:bodyPr>
            <a:lstStyle/>
            <a:p>
              <a:pPr algn="ctr"/>
              <a:r>
                <a:rPr lang="en-US" sz="6800" b="1" dirty="0">
                  <a:solidFill>
                    <a:schemeClr val="bg1"/>
                  </a:solidFill>
                  <a:latin typeface="Helvetica" panose="020B0604020202020204" pitchFamily="34" charset="0"/>
                  <a:cs typeface="Helvetica" panose="020B0604020202020204" pitchFamily="34" charset="0"/>
                </a:rPr>
                <a:t>Conclusions</a:t>
              </a:r>
            </a:p>
          </p:txBody>
        </p:sp>
      </p:grpSp>
      <p:grpSp>
        <p:nvGrpSpPr>
          <p:cNvPr id="35" name="Group 34">
            <a:extLst>
              <a:ext uri="{FF2B5EF4-FFF2-40B4-BE49-F238E27FC236}">
                <a16:creationId xmlns:a16="http://schemas.microsoft.com/office/drawing/2014/main" id="{C28D51C5-B92D-4BF3-9917-DD22BECEFA6A}"/>
              </a:ext>
            </a:extLst>
          </p:cNvPr>
          <p:cNvGrpSpPr/>
          <p:nvPr/>
        </p:nvGrpSpPr>
        <p:grpSpPr>
          <a:xfrm>
            <a:off x="29045262" y="23611902"/>
            <a:ext cx="14215742" cy="5921030"/>
            <a:chOff x="-1465171" y="6434007"/>
            <a:chExt cx="17814925" cy="5921030"/>
          </a:xfrm>
        </p:grpSpPr>
        <p:sp>
          <p:nvSpPr>
            <p:cNvPr id="38" name="TextBox 37">
              <a:extLst>
                <a:ext uri="{FF2B5EF4-FFF2-40B4-BE49-F238E27FC236}">
                  <a16:creationId xmlns:a16="http://schemas.microsoft.com/office/drawing/2014/main" id="{191B8603-0B43-4D23-8B20-2B705EC9CA78}"/>
                </a:ext>
              </a:extLst>
            </p:cNvPr>
            <p:cNvSpPr txBox="1"/>
            <p:nvPr/>
          </p:nvSpPr>
          <p:spPr>
            <a:xfrm>
              <a:off x="-1223701" y="7615278"/>
              <a:ext cx="16235636" cy="4739759"/>
            </a:xfrm>
            <a:prstGeom prst="rect">
              <a:avLst/>
            </a:prstGeom>
            <a:noFill/>
            <a:ln>
              <a:noFill/>
            </a:ln>
          </p:spPr>
          <p:txBody>
            <a:bodyPr wrap="square" rtlCol="0">
              <a:spAutoFit/>
            </a:bodyPr>
            <a:lstStyle/>
            <a:p>
              <a:pPr>
                <a:spcAft>
                  <a:spcPts val="1000"/>
                </a:spcAft>
              </a:pPr>
              <a:r>
                <a:rPr lang="en-US" sz="3600" dirty="0">
                  <a:latin typeface="Times New Roman" panose="02020603050405020304" pitchFamily="18" charset="0"/>
                  <a:cs typeface="Times New Roman" panose="02020603050405020304" pitchFamily="18" charset="0"/>
                </a:rPr>
                <a:t>The model still has further scope for improvement, especially recall. The following methods can be used:</a:t>
              </a:r>
            </a:p>
            <a:p>
              <a:pPr marL="571500" indent="-571500">
                <a:spcAft>
                  <a:spcPts val="2500"/>
                </a:spcAf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Preparing a larger dataset comprising of more micrographs of irradiated metals, focusing on smaller defects.</a:t>
              </a:r>
            </a:p>
            <a:p>
              <a:pPr marL="571500" indent="-571500">
                <a:spcAft>
                  <a:spcPts val="2500"/>
                </a:spcAf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Train the model for a longer duration.</a:t>
              </a:r>
            </a:p>
            <a:p>
              <a:pPr marL="571500" indent="-571500">
                <a:buFont typeface="Arial" panose="020B0604020202020204" pitchFamily="34" charset="0"/>
                <a:buChar char="•"/>
              </a:pPr>
              <a:endParaRPr lang="en-US" sz="36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3600"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BAA211C5-60EC-4D29-85F5-0950A32B7531}"/>
                </a:ext>
              </a:extLst>
            </p:cNvPr>
            <p:cNvSpPr txBox="1"/>
            <p:nvPr/>
          </p:nvSpPr>
          <p:spPr>
            <a:xfrm>
              <a:off x="-1465171" y="6434007"/>
              <a:ext cx="17814925" cy="1138773"/>
            </a:xfrm>
            <a:prstGeom prst="rect">
              <a:avLst/>
            </a:prstGeom>
            <a:solidFill>
              <a:srgbClr val="C00000"/>
            </a:solidFill>
            <a:ln>
              <a:noFill/>
            </a:ln>
          </p:spPr>
          <p:txBody>
            <a:bodyPr wrap="square" rtlCol="0">
              <a:spAutoFit/>
            </a:bodyPr>
            <a:lstStyle/>
            <a:p>
              <a:pPr algn="ctr"/>
              <a:r>
                <a:rPr lang="en-US" sz="6800" b="1" dirty="0">
                  <a:solidFill>
                    <a:schemeClr val="bg1"/>
                  </a:solidFill>
                  <a:latin typeface="Helvetica" panose="020B0604020202020204" pitchFamily="34" charset="0"/>
                  <a:cs typeface="Helvetica" panose="020B0604020202020204" pitchFamily="34" charset="0"/>
                </a:rPr>
                <a:t>Future Work</a:t>
              </a:r>
            </a:p>
          </p:txBody>
        </p:sp>
      </p:grpSp>
      <p:sp>
        <p:nvSpPr>
          <p:cNvPr id="62" name="TextBox 61">
            <a:extLst>
              <a:ext uri="{FF2B5EF4-FFF2-40B4-BE49-F238E27FC236}">
                <a16:creationId xmlns:a16="http://schemas.microsoft.com/office/drawing/2014/main" id="{61010E2F-1CCD-4D87-8352-C9B6F001E169}"/>
              </a:ext>
            </a:extLst>
          </p:cNvPr>
          <p:cNvSpPr txBox="1"/>
          <p:nvPr/>
        </p:nvSpPr>
        <p:spPr>
          <a:xfrm>
            <a:off x="17354267" y="24754322"/>
            <a:ext cx="11333750" cy="6032421"/>
          </a:xfrm>
          <a:prstGeom prst="rect">
            <a:avLst/>
          </a:prstGeom>
          <a:noFill/>
        </p:spPr>
        <p:txBody>
          <a:bodyPr wrap="square" rtlCol="0">
            <a:spAutoFit/>
          </a:bodyPr>
          <a:lstStyle/>
          <a:p>
            <a:pPr>
              <a:spcAft>
                <a:spcPts val="1000"/>
              </a:spcAft>
            </a:pPr>
            <a:r>
              <a:rPr lang="en-US" sz="3600" dirty="0">
                <a:latin typeface="Times New Roman" panose="02020603050405020304" pitchFamily="18" charset="0"/>
                <a:cs typeface="Times New Roman" panose="02020603050405020304" pitchFamily="18" charset="0"/>
              </a:rPr>
              <a:t>The model performs reasonably well in terms of recall and precision. However, there is still room for improvement:</a:t>
            </a:r>
          </a:p>
          <a:p>
            <a:pPr marL="285750" indent="-285750">
              <a:spcAft>
                <a:spcPts val="2500"/>
              </a:spcAf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The model has an average recall of 68% and average precision of 85% on the test set. </a:t>
            </a:r>
          </a:p>
          <a:p>
            <a:pPr marL="285750" indent="-285750">
              <a:spcAft>
                <a:spcPts val="2500"/>
              </a:spcAf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Relatively low recall stems from inability to detect small defects.</a:t>
            </a:r>
          </a:p>
          <a:p>
            <a:pPr marL="285750" indent="-285750">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endParaRPr>
          </a:p>
        </p:txBody>
      </p:sp>
      <p:sp>
        <p:nvSpPr>
          <p:cNvPr id="2050" name="TextBox 2049">
            <a:extLst>
              <a:ext uri="{FF2B5EF4-FFF2-40B4-BE49-F238E27FC236}">
                <a16:creationId xmlns:a16="http://schemas.microsoft.com/office/drawing/2014/main" id="{160A9CC5-666C-4A9B-B8CA-473ED52E16F9}"/>
              </a:ext>
            </a:extLst>
          </p:cNvPr>
          <p:cNvSpPr txBox="1"/>
          <p:nvPr/>
        </p:nvSpPr>
        <p:spPr>
          <a:xfrm>
            <a:off x="509985" y="20701297"/>
            <a:ext cx="16093277" cy="9174306"/>
          </a:xfrm>
          <a:prstGeom prst="rect">
            <a:avLst/>
          </a:prstGeom>
          <a:noFill/>
        </p:spPr>
        <p:txBody>
          <a:bodyPr wrap="square" rtlCol="0">
            <a:spAutoFit/>
          </a:bodyPr>
          <a:lstStyle/>
          <a:p>
            <a:pPr>
              <a:spcAft>
                <a:spcPts val="500"/>
              </a:spcAft>
            </a:pPr>
            <a:r>
              <a:rPr lang="en-US" sz="3600" dirty="0">
                <a:latin typeface="Times New Roman" panose="02020603050405020304" pitchFamily="18" charset="0"/>
                <a:cs typeface="Times New Roman" panose="02020603050405020304" pitchFamily="18" charset="0"/>
              </a:rPr>
              <a:t>Data Preparation </a:t>
            </a:r>
          </a:p>
          <a:p>
            <a:pPr marL="571500" indent="-5715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A dataset of 298 micrograph images with 9566 total loop defects (3) was prepared by two researchers experienced in loop-labelling (set as “ground truth”)</a:t>
            </a:r>
          </a:p>
          <a:p>
            <a:pPr marL="571500" indent="-571500">
              <a:spcAft>
                <a:spcPts val="1500"/>
              </a:spcAf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The dataset was split into a training set and testing set at a fixed 9:1 ratio. After splitting, a training set of 270 images and test set of 20 images were obtained (3).</a:t>
            </a:r>
          </a:p>
          <a:p>
            <a:pPr>
              <a:spcAft>
                <a:spcPts val="500"/>
              </a:spcAft>
            </a:pPr>
            <a:r>
              <a:rPr lang="en-US" sz="3600" dirty="0">
                <a:latin typeface="Times New Roman" panose="02020603050405020304" pitchFamily="18" charset="0"/>
                <a:cs typeface="Times New Roman" panose="02020603050405020304" pitchFamily="18" charset="0"/>
              </a:rPr>
              <a:t>Training Model</a:t>
            </a:r>
          </a:p>
          <a:p>
            <a:pPr marL="571500" indent="-571500">
              <a:spcAft>
                <a:spcPts val="500"/>
              </a:spcAf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Multiple </a:t>
            </a:r>
            <a:r>
              <a:rPr lang="en-US" sz="3600" dirty="0" err="1">
                <a:latin typeface="Times New Roman" panose="02020603050405020304" pitchFamily="18" charset="0"/>
                <a:cs typeface="Times New Roman" panose="02020603050405020304" pitchFamily="18" charset="0"/>
              </a:rPr>
              <a:t>RetinaNet</a:t>
            </a:r>
            <a:r>
              <a:rPr lang="en-US" sz="3600" dirty="0">
                <a:latin typeface="Times New Roman" panose="02020603050405020304" pitchFamily="18" charset="0"/>
                <a:cs typeface="Times New Roman" panose="02020603050405020304" pitchFamily="18" charset="0"/>
              </a:rPr>
              <a:t> models were created by varying hyperparameters such as number of epochs, number of layers, batch size, and learning rate. </a:t>
            </a:r>
          </a:p>
          <a:p>
            <a:pPr marL="571500" indent="-571500">
              <a:spcAft>
                <a:spcPts val="1500"/>
              </a:spcAf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Optimal parameters values were obtained by testing the various models.</a:t>
            </a:r>
          </a:p>
          <a:p>
            <a:pPr>
              <a:spcAft>
                <a:spcPts val="500"/>
              </a:spcAft>
            </a:pPr>
            <a:r>
              <a:rPr lang="en-US" sz="3600" dirty="0">
                <a:latin typeface="Times New Roman" panose="02020603050405020304" pitchFamily="18" charset="0"/>
                <a:cs typeface="Times New Roman" panose="02020603050405020304" pitchFamily="18" charset="0"/>
              </a:rPr>
              <a:t>Testing Model</a:t>
            </a:r>
          </a:p>
          <a:p>
            <a:pPr marL="571500" indent="-571500">
              <a:spcAft>
                <a:spcPts val="500"/>
              </a:spcAf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Recall and Precision metrics were used to quantify the performance of the model. </a:t>
            </a:r>
          </a:p>
          <a:p>
            <a:pPr marL="571500" indent="-571500">
              <a:spcAft>
                <a:spcPts val="500"/>
              </a:spcAf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The best model was selected by determining the model that maximizes recall and precision values and minimizes the difference between the two values.</a:t>
            </a:r>
          </a:p>
          <a:p>
            <a:pPr>
              <a:spcAft>
                <a:spcPts val="500"/>
              </a:spcAft>
            </a:pPr>
            <a:endParaRPr lang="en-US" sz="3600" dirty="0">
              <a:latin typeface="Times New Roman" panose="02020603050405020304" pitchFamily="18" charset="0"/>
              <a:cs typeface="Times New Roman" panose="02020603050405020304" pitchFamily="18" charset="0"/>
            </a:endParaRPr>
          </a:p>
          <a:p>
            <a:endParaRPr lang="en-US" sz="3200" dirty="0"/>
          </a:p>
        </p:txBody>
      </p:sp>
      <p:sp>
        <p:nvSpPr>
          <p:cNvPr id="2051" name="TextBox 2050">
            <a:extLst>
              <a:ext uri="{FF2B5EF4-FFF2-40B4-BE49-F238E27FC236}">
                <a16:creationId xmlns:a16="http://schemas.microsoft.com/office/drawing/2014/main" id="{D930F04E-CF87-4352-824F-B88888720CCB}"/>
              </a:ext>
            </a:extLst>
          </p:cNvPr>
          <p:cNvSpPr txBox="1"/>
          <p:nvPr/>
        </p:nvSpPr>
        <p:spPr>
          <a:xfrm>
            <a:off x="328228" y="15548438"/>
            <a:ext cx="8200822" cy="5078313"/>
          </a:xfrm>
          <a:prstGeom prst="rect">
            <a:avLst/>
          </a:prstGeom>
          <a:noFill/>
        </p:spPr>
        <p:txBody>
          <a:bodyPr wrap="square" rtlCol="0">
            <a:spAutoFit/>
          </a:bodyPr>
          <a:lstStyle/>
          <a:p>
            <a:pPr>
              <a:spcAft>
                <a:spcPts val="500"/>
              </a:spcAft>
            </a:pP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RetinaNet</a:t>
            </a:r>
            <a:r>
              <a:rPr lang="en-US" sz="3600" dirty="0">
                <a:latin typeface="Times New Roman" panose="02020603050405020304" pitchFamily="18" charset="0"/>
                <a:cs typeface="Times New Roman" panose="02020603050405020304" pitchFamily="18" charset="0"/>
              </a:rPr>
              <a:t> is a single, unified network composed of a backbone and two </a:t>
            </a:r>
            <a:r>
              <a:rPr lang="en-US" sz="3600">
                <a:latin typeface="Times New Roman" panose="02020603050405020304" pitchFamily="18" charset="0"/>
                <a:cs typeface="Times New Roman" panose="02020603050405020304" pitchFamily="18" charset="0"/>
              </a:rPr>
              <a:t>task-specific subnetworks”. </a:t>
            </a:r>
            <a:r>
              <a:rPr lang="en-US" sz="3600" dirty="0">
                <a:latin typeface="Times New Roman" panose="02020603050405020304" pitchFamily="18" charset="0"/>
                <a:cs typeface="Times New Roman" panose="02020603050405020304" pitchFamily="18" charset="0"/>
              </a:rPr>
              <a:t>The FPN backbone on top of feedforward </a:t>
            </a:r>
            <a:r>
              <a:rPr lang="en-US" sz="3600" dirty="0" err="1">
                <a:latin typeface="Times New Roman" panose="02020603050405020304" pitchFamily="18" charset="0"/>
                <a:cs typeface="Times New Roman" panose="02020603050405020304" pitchFamily="18" charset="0"/>
              </a:rPr>
              <a:t>ResNet</a:t>
            </a:r>
            <a:r>
              <a:rPr lang="en-US" sz="3600" dirty="0">
                <a:latin typeface="Times New Roman" panose="02020603050405020304" pitchFamily="18" charset="0"/>
                <a:cs typeface="Times New Roman" panose="02020603050405020304" pitchFamily="18" charset="0"/>
              </a:rPr>
              <a:t> architecture helps generate a rich, multiscale convolutional feature pyramid (2). The model also utilizes the focal loss function that helps mitigate the accuracy gap between one and two stage detectors (2).</a:t>
            </a:r>
          </a:p>
        </p:txBody>
      </p:sp>
      <p:sp>
        <p:nvSpPr>
          <p:cNvPr id="8" name="TextBox 7">
            <a:extLst>
              <a:ext uri="{FF2B5EF4-FFF2-40B4-BE49-F238E27FC236}">
                <a16:creationId xmlns:a16="http://schemas.microsoft.com/office/drawing/2014/main" id="{4A9966E0-3080-4E18-B230-A17A72585BDE}"/>
              </a:ext>
            </a:extLst>
          </p:cNvPr>
          <p:cNvSpPr txBox="1"/>
          <p:nvPr/>
        </p:nvSpPr>
        <p:spPr>
          <a:xfrm>
            <a:off x="9351400" y="20228918"/>
            <a:ext cx="7595938" cy="646331"/>
          </a:xfrm>
          <a:prstGeom prst="rect">
            <a:avLst/>
          </a:prstGeom>
          <a:noFill/>
        </p:spPr>
        <p:txBody>
          <a:bodyPr wrap="square" rtlCol="0">
            <a:spAutoFit/>
          </a:bodyPr>
          <a:lstStyle/>
          <a:p>
            <a:r>
              <a:rPr lang="en-US" sz="3600" i="1" dirty="0">
                <a:latin typeface="Times New Roman" panose="02020603050405020304" pitchFamily="18" charset="0"/>
                <a:cs typeface="Times New Roman" panose="02020603050405020304" pitchFamily="18" charset="0"/>
              </a:rPr>
              <a:t>Fig 2: </a:t>
            </a:r>
            <a:r>
              <a:rPr lang="en-US" sz="3600" i="1" dirty="0" err="1">
                <a:latin typeface="Times New Roman" panose="02020603050405020304" pitchFamily="18" charset="0"/>
                <a:cs typeface="Times New Roman" panose="02020603050405020304" pitchFamily="18" charset="0"/>
              </a:rPr>
              <a:t>RetinaNet</a:t>
            </a:r>
            <a:r>
              <a:rPr lang="en-US" sz="3600" i="1" dirty="0">
                <a:latin typeface="Times New Roman" panose="02020603050405020304" pitchFamily="18" charset="0"/>
                <a:cs typeface="Times New Roman" panose="02020603050405020304" pitchFamily="18" charset="0"/>
              </a:rPr>
              <a:t> architecture (2)</a:t>
            </a:r>
          </a:p>
        </p:txBody>
      </p:sp>
      <p:sp>
        <p:nvSpPr>
          <p:cNvPr id="13" name="TextBox 12">
            <a:extLst>
              <a:ext uri="{FF2B5EF4-FFF2-40B4-BE49-F238E27FC236}">
                <a16:creationId xmlns:a16="http://schemas.microsoft.com/office/drawing/2014/main" id="{0463CE36-6997-407D-B079-A0B2D4FA624D}"/>
              </a:ext>
            </a:extLst>
          </p:cNvPr>
          <p:cNvSpPr txBox="1"/>
          <p:nvPr/>
        </p:nvSpPr>
        <p:spPr>
          <a:xfrm>
            <a:off x="19498108" y="6119048"/>
            <a:ext cx="5350091" cy="923330"/>
          </a:xfrm>
          <a:prstGeom prst="rect">
            <a:avLst/>
          </a:prstGeom>
          <a:noFill/>
        </p:spPr>
        <p:txBody>
          <a:bodyPr wrap="square" rtlCol="0">
            <a:spAutoFit/>
          </a:bodyPr>
          <a:lstStyle/>
          <a:p>
            <a:pPr algn="ctr"/>
            <a:r>
              <a:rPr lang="en-US" sz="5400" b="1" dirty="0">
                <a:latin typeface="Times New Roman" panose="02020603050405020304" pitchFamily="18" charset="0"/>
                <a:cs typeface="Times New Roman" panose="02020603050405020304" pitchFamily="18" charset="0"/>
              </a:rPr>
              <a:t>Model Summary</a:t>
            </a:r>
          </a:p>
        </p:txBody>
      </p:sp>
      <p:sp>
        <p:nvSpPr>
          <p:cNvPr id="2052" name="Rectangle 2051">
            <a:extLst>
              <a:ext uri="{FF2B5EF4-FFF2-40B4-BE49-F238E27FC236}">
                <a16:creationId xmlns:a16="http://schemas.microsoft.com/office/drawing/2014/main" id="{0A9B0AE8-9AE3-4EA4-BCAA-9CB69D9F0290}"/>
              </a:ext>
            </a:extLst>
          </p:cNvPr>
          <p:cNvSpPr/>
          <p:nvPr/>
        </p:nvSpPr>
        <p:spPr>
          <a:xfrm>
            <a:off x="28707347" y="6278507"/>
            <a:ext cx="14772621" cy="108701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Rectangle 2067">
            <a:extLst>
              <a:ext uri="{FF2B5EF4-FFF2-40B4-BE49-F238E27FC236}">
                <a16:creationId xmlns:a16="http://schemas.microsoft.com/office/drawing/2014/main" id="{2A4F3F2B-EFF8-4696-BA39-B3B03BE9BC44}"/>
              </a:ext>
            </a:extLst>
          </p:cNvPr>
          <p:cNvSpPr/>
          <p:nvPr/>
        </p:nvSpPr>
        <p:spPr>
          <a:xfrm>
            <a:off x="28707347" y="6276721"/>
            <a:ext cx="14762513" cy="7584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tx1"/>
                </a:solidFill>
                <a:latin typeface="Times New Roman" panose="02020603050405020304" pitchFamily="18" charset="0"/>
                <a:cs typeface="Times New Roman" panose="02020603050405020304" pitchFamily="18" charset="0"/>
              </a:rPr>
              <a:t>Ground Truth</a:t>
            </a:r>
          </a:p>
        </p:txBody>
      </p:sp>
      <p:sp>
        <p:nvSpPr>
          <p:cNvPr id="2069" name="Rectangle 2068">
            <a:extLst>
              <a:ext uri="{FF2B5EF4-FFF2-40B4-BE49-F238E27FC236}">
                <a16:creationId xmlns:a16="http://schemas.microsoft.com/office/drawing/2014/main" id="{137F33CB-78CC-47EF-8C27-54FAF70B0E14}"/>
              </a:ext>
            </a:extLst>
          </p:cNvPr>
          <p:cNvSpPr/>
          <p:nvPr/>
        </p:nvSpPr>
        <p:spPr>
          <a:xfrm>
            <a:off x="28707347" y="11681875"/>
            <a:ext cx="14762513" cy="76168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tx1"/>
                </a:solidFill>
                <a:latin typeface="Times New Roman" panose="02020603050405020304" pitchFamily="18" charset="0"/>
                <a:cs typeface="Times New Roman" panose="02020603050405020304" pitchFamily="18" charset="0"/>
              </a:rPr>
              <a:t>Predicted Labels</a:t>
            </a:r>
          </a:p>
        </p:txBody>
      </p:sp>
      <p:pic>
        <p:nvPicPr>
          <p:cNvPr id="1032" name="Picture 1031" descr="A picture containing indoor, wall, clothing, large&#10;&#10;Description generated with very high confidence">
            <a:extLst>
              <a:ext uri="{FF2B5EF4-FFF2-40B4-BE49-F238E27FC236}">
                <a16:creationId xmlns:a16="http://schemas.microsoft.com/office/drawing/2014/main" id="{F01BEAC0-6223-4BFF-BDAF-6F621CF333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05630" y="7203184"/>
            <a:ext cx="4578772" cy="4338126"/>
          </a:xfrm>
          <a:prstGeom prst="rect">
            <a:avLst/>
          </a:prstGeom>
          <a:ln w="19050">
            <a:solidFill>
              <a:schemeClr val="tx1"/>
            </a:solidFill>
          </a:ln>
        </p:spPr>
      </p:pic>
      <p:pic>
        <p:nvPicPr>
          <p:cNvPr id="1034" name="Picture 1033" descr="A picture containing indoor, photo, large&#10;&#10;Description generated with very high confidence">
            <a:extLst>
              <a:ext uri="{FF2B5EF4-FFF2-40B4-BE49-F238E27FC236}">
                <a16:creationId xmlns:a16="http://schemas.microsoft.com/office/drawing/2014/main" id="{CDAEDC59-6B7A-4956-8E5C-5AF057FB06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05630" y="12592924"/>
            <a:ext cx="4577916" cy="4391782"/>
          </a:xfrm>
          <a:prstGeom prst="rect">
            <a:avLst/>
          </a:prstGeom>
          <a:ln>
            <a:solidFill>
              <a:schemeClr val="tx1"/>
            </a:solidFill>
          </a:ln>
        </p:spPr>
      </p:pic>
      <p:pic>
        <p:nvPicPr>
          <p:cNvPr id="1036" name="Picture 1035" descr="A picture containing indoor, clothing, gray, necktie&#10;&#10;Description generated with high confidence">
            <a:extLst>
              <a:ext uri="{FF2B5EF4-FFF2-40B4-BE49-F238E27FC236}">
                <a16:creationId xmlns:a16="http://schemas.microsoft.com/office/drawing/2014/main" id="{18215EB1-79F1-4358-A938-6138DE61CB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21289" y="7231414"/>
            <a:ext cx="4763165" cy="4319355"/>
          </a:xfrm>
          <a:prstGeom prst="rect">
            <a:avLst/>
          </a:prstGeom>
          <a:ln>
            <a:solidFill>
              <a:schemeClr val="tx1"/>
            </a:solidFill>
          </a:ln>
        </p:spPr>
      </p:pic>
      <p:pic>
        <p:nvPicPr>
          <p:cNvPr id="1038" name="Picture 1037" descr="A close up of a keyboard&#10;&#10;Description generated with high confidence">
            <a:extLst>
              <a:ext uri="{FF2B5EF4-FFF2-40B4-BE49-F238E27FC236}">
                <a16:creationId xmlns:a16="http://schemas.microsoft.com/office/drawing/2014/main" id="{D68A3637-BC12-4170-B3F2-8BFAB62626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27728" y="12592924"/>
            <a:ext cx="4748896" cy="4391782"/>
          </a:xfrm>
          <a:prstGeom prst="rect">
            <a:avLst/>
          </a:prstGeom>
          <a:ln>
            <a:solidFill>
              <a:schemeClr val="tx1"/>
            </a:solidFill>
          </a:ln>
        </p:spPr>
      </p:pic>
      <p:pic>
        <p:nvPicPr>
          <p:cNvPr id="1040" name="Picture 1039" descr="A close up of a keyboard&#10;&#10;Description generated with high confidence">
            <a:extLst>
              <a:ext uri="{FF2B5EF4-FFF2-40B4-BE49-F238E27FC236}">
                <a16:creationId xmlns:a16="http://schemas.microsoft.com/office/drawing/2014/main" id="{21AFF989-B737-46C2-B481-1A34268D57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11735" y="12592924"/>
            <a:ext cx="4549272" cy="4366199"/>
          </a:xfrm>
          <a:prstGeom prst="rect">
            <a:avLst/>
          </a:prstGeom>
          <a:ln>
            <a:solidFill>
              <a:schemeClr val="tx1"/>
            </a:solidFill>
          </a:ln>
        </p:spPr>
      </p:pic>
      <p:pic>
        <p:nvPicPr>
          <p:cNvPr id="1042" name="Picture 1041" descr="A picture containing indoor, decorated, wall&#10;&#10;Description generated with high confidence">
            <a:extLst>
              <a:ext uri="{FF2B5EF4-FFF2-40B4-BE49-F238E27FC236}">
                <a16:creationId xmlns:a16="http://schemas.microsoft.com/office/drawing/2014/main" id="{5607F67F-D7B3-4C62-9385-2024A5AE3A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682234" y="7231414"/>
            <a:ext cx="4578772" cy="4301096"/>
          </a:xfrm>
          <a:prstGeom prst="rect">
            <a:avLst/>
          </a:prstGeom>
          <a:ln>
            <a:solidFill>
              <a:schemeClr val="tx1"/>
            </a:solidFill>
          </a:ln>
        </p:spPr>
      </p:pic>
      <p:sp>
        <p:nvSpPr>
          <p:cNvPr id="1048" name="TextBox 1047">
            <a:extLst>
              <a:ext uri="{FF2B5EF4-FFF2-40B4-BE49-F238E27FC236}">
                <a16:creationId xmlns:a16="http://schemas.microsoft.com/office/drawing/2014/main" id="{C1BFCFCF-0DA4-47EF-94C2-CFA6C2A08EF6}"/>
              </a:ext>
            </a:extLst>
          </p:cNvPr>
          <p:cNvSpPr txBox="1"/>
          <p:nvPr/>
        </p:nvSpPr>
        <p:spPr>
          <a:xfrm>
            <a:off x="17373597" y="7131619"/>
            <a:ext cx="9553077"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Recall: 74%  Precision: 89%   F1 Score: 0.81</a:t>
            </a:r>
          </a:p>
        </p:txBody>
      </p:sp>
      <p:sp>
        <p:nvSpPr>
          <p:cNvPr id="1049" name="TextBox 1048">
            <a:extLst>
              <a:ext uri="{FF2B5EF4-FFF2-40B4-BE49-F238E27FC236}">
                <a16:creationId xmlns:a16="http://schemas.microsoft.com/office/drawing/2014/main" id="{8F2C7911-6423-4650-966C-F2C3625C7AE0}"/>
              </a:ext>
            </a:extLst>
          </p:cNvPr>
          <p:cNvSpPr txBox="1"/>
          <p:nvPr/>
        </p:nvSpPr>
        <p:spPr>
          <a:xfrm>
            <a:off x="19585157" y="14565391"/>
            <a:ext cx="6035325" cy="646331"/>
          </a:xfrm>
          <a:prstGeom prst="rect">
            <a:avLst/>
          </a:prstGeom>
          <a:noFill/>
        </p:spPr>
        <p:txBody>
          <a:bodyPr wrap="square" rtlCol="0">
            <a:spAutoFit/>
          </a:bodyPr>
          <a:lstStyle/>
          <a:p>
            <a:r>
              <a:rPr lang="en-US" sz="3600" i="1" dirty="0">
                <a:latin typeface="Times New Roman" panose="02020603050405020304" pitchFamily="18" charset="0"/>
                <a:cs typeface="Times New Roman" panose="02020603050405020304" pitchFamily="18" charset="0"/>
              </a:rPr>
              <a:t>Fig 3: Recall vs Size of Loops</a:t>
            </a:r>
          </a:p>
        </p:txBody>
      </p:sp>
      <p:sp>
        <p:nvSpPr>
          <p:cNvPr id="1050" name="TextBox 1049">
            <a:extLst>
              <a:ext uri="{FF2B5EF4-FFF2-40B4-BE49-F238E27FC236}">
                <a16:creationId xmlns:a16="http://schemas.microsoft.com/office/drawing/2014/main" id="{54BF3D87-23A4-498E-868D-717C442CED11}"/>
              </a:ext>
            </a:extLst>
          </p:cNvPr>
          <p:cNvSpPr txBox="1"/>
          <p:nvPr/>
        </p:nvSpPr>
        <p:spPr>
          <a:xfrm>
            <a:off x="19147834" y="22602350"/>
            <a:ext cx="6472648" cy="646331"/>
          </a:xfrm>
          <a:prstGeom prst="rect">
            <a:avLst/>
          </a:prstGeom>
          <a:noFill/>
        </p:spPr>
        <p:txBody>
          <a:bodyPr wrap="square" rtlCol="0">
            <a:spAutoFit/>
          </a:bodyPr>
          <a:lstStyle/>
          <a:p>
            <a:r>
              <a:rPr lang="en-US" sz="3600" i="1" dirty="0">
                <a:latin typeface="Times New Roman" panose="02020603050405020304" pitchFamily="18" charset="0"/>
                <a:cs typeface="Times New Roman" panose="02020603050405020304" pitchFamily="18" charset="0"/>
              </a:rPr>
              <a:t>Fig 4: Precision vs Size of Loops</a:t>
            </a:r>
          </a:p>
        </p:txBody>
      </p:sp>
      <p:sp>
        <p:nvSpPr>
          <p:cNvPr id="1051" name="TextBox 1050">
            <a:extLst>
              <a:ext uri="{FF2B5EF4-FFF2-40B4-BE49-F238E27FC236}">
                <a16:creationId xmlns:a16="http://schemas.microsoft.com/office/drawing/2014/main" id="{C555C422-276D-4236-A07F-8D3DC448A2F5}"/>
              </a:ext>
            </a:extLst>
          </p:cNvPr>
          <p:cNvSpPr txBox="1"/>
          <p:nvPr/>
        </p:nvSpPr>
        <p:spPr>
          <a:xfrm>
            <a:off x="32304797" y="17378461"/>
            <a:ext cx="9081108" cy="646331"/>
          </a:xfrm>
          <a:prstGeom prst="rect">
            <a:avLst/>
          </a:prstGeom>
          <a:noFill/>
        </p:spPr>
        <p:txBody>
          <a:bodyPr wrap="square" rtlCol="0">
            <a:spAutoFit/>
          </a:bodyPr>
          <a:lstStyle/>
          <a:p>
            <a:r>
              <a:rPr lang="en-US" sz="3600" i="1" dirty="0">
                <a:latin typeface="Times New Roman" panose="02020603050405020304" pitchFamily="18" charset="0"/>
                <a:cs typeface="Times New Roman" panose="02020603050405020304" pitchFamily="18" charset="0"/>
              </a:rPr>
              <a:t>Fig 5: Ground Truth Labels vs Predicted Labels</a:t>
            </a:r>
          </a:p>
        </p:txBody>
      </p:sp>
      <p:sp>
        <p:nvSpPr>
          <p:cNvPr id="126" name="TextBox 125">
            <a:extLst>
              <a:ext uri="{FF2B5EF4-FFF2-40B4-BE49-F238E27FC236}">
                <a16:creationId xmlns:a16="http://schemas.microsoft.com/office/drawing/2014/main" id="{AE61C9BB-372D-4051-94F3-34E19EBA78C9}"/>
              </a:ext>
            </a:extLst>
          </p:cNvPr>
          <p:cNvSpPr txBox="1"/>
          <p:nvPr/>
        </p:nvSpPr>
        <p:spPr>
          <a:xfrm>
            <a:off x="28905630" y="19098657"/>
            <a:ext cx="7212891" cy="4524315"/>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Fig 3’s 0-500 pixels</a:t>
            </a:r>
            <a:r>
              <a:rPr lang="en-US" sz="3600" baseline="30000" dirty="0">
                <a:latin typeface="Times New Roman" panose="02020603050405020304" pitchFamily="18" charset="0"/>
                <a:cs typeface="Times New Roman" panose="02020603050405020304" pitchFamily="18" charset="0"/>
              </a:rPr>
              <a:t>2 </a:t>
            </a:r>
            <a:r>
              <a:rPr lang="en-US" sz="3600" dirty="0">
                <a:latin typeface="Times New Roman" panose="02020603050405020304" pitchFamily="18" charset="0"/>
                <a:cs typeface="Times New Roman" panose="02020603050405020304" pitchFamily="18" charset="0"/>
              </a:rPr>
              <a:t>group suggests the model doesn’t work well for small defects. </a:t>
            </a:r>
          </a:p>
          <a:p>
            <a:endParaRPr lang="en-US" sz="36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Recall improves sharply in the 0-1000 pixels</a:t>
            </a:r>
            <a:r>
              <a:rPr lang="en-US" sz="3600" baseline="30000" dirty="0">
                <a:latin typeface="Times New Roman" panose="02020603050405020304" pitchFamily="18" charset="0"/>
                <a:cs typeface="Times New Roman" panose="02020603050405020304" pitchFamily="18" charset="0"/>
              </a:rPr>
              <a:t>2 </a:t>
            </a:r>
            <a:r>
              <a:rPr lang="en-US" sz="3600" dirty="0">
                <a:latin typeface="Times New Roman" panose="02020603050405020304" pitchFamily="18" charset="0"/>
                <a:cs typeface="Times New Roman" panose="02020603050405020304" pitchFamily="18" charset="0"/>
              </a:rPr>
              <a:t>region because the model is able to better discern defects.</a:t>
            </a:r>
          </a:p>
        </p:txBody>
      </p:sp>
      <p:sp>
        <p:nvSpPr>
          <p:cNvPr id="127" name="TextBox 126">
            <a:extLst>
              <a:ext uri="{FF2B5EF4-FFF2-40B4-BE49-F238E27FC236}">
                <a16:creationId xmlns:a16="http://schemas.microsoft.com/office/drawing/2014/main" id="{2B802B8B-7B17-434A-A7DD-09CEA4CA516D}"/>
              </a:ext>
            </a:extLst>
          </p:cNvPr>
          <p:cNvSpPr txBox="1"/>
          <p:nvPr/>
        </p:nvSpPr>
        <p:spPr>
          <a:xfrm>
            <a:off x="36738841" y="19072819"/>
            <a:ext cx="7152359" cy="4524315"/>
          </a:xfrm>
          <a:prstGeom prst="rect">
            <a:avLst/>
          </a:prstGeom>
          <a:noFill/>
        </p:spPr>
        <p:txBody>
          <a:bodyPr wrap="square" rtlCol="0">
            <a:spAutoFit/>
          </a:bodyPr>
          <a:lstStyle/>
          <a:p>
            <a:pPr marL="576072" indent="-576072">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Fig 4 suggests that there is no coherent relationship between loop size and precision. </a:t>
            </a:r>
          </a:p>
          <a:p>
            <a:endParaRPr lang="en-US" sz="3600" dirty="0">
              <a:latin typeface="Times New Roman" panose="02020603050405020304" pitchFamily="18" charset="0"/>
              <a:cs typeface="Times New Roman" panose="02020603050405020304" pitchFamily="18" charset="0"/>
            </a:endParaRPr>
          </a:p>
          <a:p>
            <a:pPr marL="576072" indent="-576072">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Precision seems to be affected by the model’s inability to effectively differentiate between 111, 100, and pre-existing defects</a:t>
            </a:r>
          </a:p>
        </p:txBody>
      </p:sp>
      <p:sp>
        <p:nvSpPr>
          <p:cNvPr id="1053" name="TextBox 1052">
            <a:extLst>
              <a:ext uri="{FF2B5EF4-FFF2-40B4-BE49-F238E27FC236}">
                <a16:creationId xmlns:a16="http://schemas.microsoft.com/office/drawing/2014/main" id="{3B9AA3D0-8E1D-4812-AB32-69EACE626D83}"/>
              </a:ext>
            </a:extLst>
          </p:cNvPr>
          <p:cNvSpPr txBox="1"/>
          <p:nvPr/>
        </p:nvSpPr>
        <p:spPr>
          <a:xfrm>
            <a:off x="31564660" y="18364933"/>
            <a:ext cx="8465516"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RECALL AND PRECISION TRENDS</a:t>
            </a:r>
          </a:p>
        </p:txBody>
      </p:sp>
      <p:sp>
        <p:nvSpPr>
          <p:cNvPr id="41" name="Rectangle 40">
            <a:extLst>
              <a:ext uri="{FF2B5EF4-FFF2-40B4-BE49-F238E27FC236}">
                <a16:creationId xmlns:a16="http://schemas.microsoft.com/office/drawing/2014/main" id="{1B03E402-B633-498D-BDDF-E6350F4F17A2}"/>
              </a:ext>
            </a:extLst>
          </p:cNvPr>
          <p:cNvSpPr/>
          <p:nvPr/>
        </p:nvSpPr>
        <p:spPr>
          <a:xfrm>
            <a:off x="337433" y="6119048"/>
            <a:ext cx="16082010" cy="2308324"/>
          </a:xfrm>
          <a:prstGeom prst="rect">
            <a:avLst/>
          </a:prstGeom>
        </p:spPr>
        <p:txBody>
          <a:bodyPr wrap="square">
            <a:spAutoFit/>
          </a:bodyPr>
          <a:lstStyle/>
          <a:p>
            <a:r>
              <a:rPr lang="en-US" sz="3600" dirty="0">
                <a:latin typeface="Times New Roman" panose="02020603050405020304" pitchFamily="18" charset="0"/>
                <a:cs typeface="Times New Roman" panose="02020603050405020304" pitchFamily="18" charset="0"/>
              </a:rPr>
              <a:t>Classifying defects in metallic microstructures is done widely in the metallographic industry to understand and assess the  quality and performance of metal alloys. In nuclear applications this process is critical to understand the effects of radiation and design for safe operation of nuclear reactors.</a:t>
            </a:r>
          </a:p>
        </p:txBody>
      </p:sp>
      <p:pic>
        <p:nvPicPr>
          <p:cNvPr id="67" name="Picture 66">
            <a:extLst>
              <a:ext uri="{FF2B5EF4-FFF2-40B4-BE49-F238E27FC236}">
                <a16:creationId xmlns:a16="http://schemas.microsoft.com/office/drawing/2014/main" id="{04D04A97-6A72-4FDB-BE18-E10FFEA536AB}"/>
              </a:ext>
            </a:extLst>
          </p:cNvPr>
          <p:cNvPicPr>
            <a:picLocks noChangeAspect="1"/>
          </p:cNvPicPr>
          <p:nvPr/>
        </p:nvPicPr>
        <p:blipFill>
          <a:blip r:embed="rId10"/>
          <a:stretch>
            <a:fillRect/>
          </a:stretch>
        </p:blipFill>
        <p:spPr>
          <a:xfrm>
            <a:off x="3225725" y="8667674"/>
            <a:ext cx="2667420" cy="2477507"/>
          </a:xfrm>
          <a:prstGeom prst="rect">
            <a:avLst/>
          </a:prstGeom>
          <a:ln w="127000" cap="sq">
            <a:solidFill>
              <a:srgbClr val="D0D1D6"/>
            </a:solidFill>
            <a:miter lim="800000"/>
          </a:ln>
          <a:effectLst>
            <a:outerShdw blurRad="57150" dist="50800" dir="2700000" algn="tl" rotWithShape="0">
              <a:srgbClr val="000000">
                <a:alpha val="40000"/>
              </a:srgbClr>
            </a:outerShdw>
          </a:effectLst>
        </p:spPr>
      </p:pic>
      <p:sp>
        <p:nvSpPr>
          <p:cNvPr id="68" name="Arrow: Right 67">
            <a:extLst>
              <a:ext uri="{FF2B5EF4-FFF2-40B4-BE49-F238E27FC236}">
                <a16:creationId xmlns:a16="http://schemas.microsoft.com/office/drawing/2014/main" id="{9656719B-4AE8-4930-92E9-717C82B58ECA}"/>
              </a:ext>
            </a:extLst>
          </p:cNvPr>
          <p:cNvSpPr/>
          <p:nvPr/>
        </p:nvSpPr>
        <p:spPr>
          <a:xfrm>
            <a:off x="7243673" y="9142786"/>
            <a:ext cx="2267223" cy="794754"/>
          </a:xfrm>
          <a:prstGeom prst="rightArrow">
            <a:avLst/>
          </a:prstGeom>
          <a:solidFill>
            <a:srgbClr val="C00000"/>
          </a:solidFill>
          <a:ln>
            <a:solidFill>
              <a:schemeClr val="tx1"/>
            </a:solidFill>
          </a:ln>
          <a:effectLst>
            <a:glow rad="63500">
              <a:schemeClr val="accent2">
                <a:satMod val="175000"/>
                <a:alpha val="40000"/>
              </a:schemeClr>
            </a:glow>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5F44C3E7-45DF-4411-AE0F-571D72934D31}"/>
              </a:ext>
            </a:extLst>
          </p:cNvPr>
          <p:cNvSpPr txBox="1"/>
          <p:nvPr/>
        </p:nvSpPr>
        <p:spPr>
          <a:xfrm>
            <a:off x="6767839" y="10128543"/>
            <a:ext cx="3196995" cy="954107"/>
          </a:xfrm>
          <a:prstGeom prst="rect">
            <a:avLst/>
          </a:prstGeom>
          <a:noFill/>
        </p:spPr>
        <p:txBody>
          <a:bodyPr wrap="square" rtlCol="0">
            <a:spAutoFit/>
          </a:bodyPr>
          <a:lstStyle/>
          <a:p>
            <a:pPr algn="ctr"/>
            <a:r>
              <a:rPr lang="en-US" sz="2800" b="1" dirty="0">
                <a:solidFill>
                  <a:srgbClr val="C00000"/>
                </a:solidFill>
              </a:rPr>
              <a:t>Ground Truth Labeling</a:t>
            </a:r>
          </a:p>
        </p:txBody>
      </p:sp>
      <p:sp>
        <p:nvSpPr>
          <p:cNvPr id="43" name="Rectangle 42">
            <a:extLst>
              <a:ext uri="{FF2B5EF4-FFF2-40B4-BE49-F238E27FC236}">
                <a16:creationId xmlns:a16="http://schemas.microsoft.com/office/drawing/2014/main" id="{507E6663-3860-4A53-943C-B9DBDCE679EC}"/>
              </a:ext>
            </a:extLst>
          </p:cNvPr>
          <p:cNvSpPr/>
          <p:nvPr/>
        </p:nvSpPr>
        <p:spPr>
          <a:xfrm>
            <a:off x="411232" y="11426104"/>
            <a:ext cx="16665082" cy="2862322"/>
          </a:xfrm>
          <a:prstGeom prst="rect">
            <a:avLst/>
          </a:prstGeom>
        </p:spPr>
        <p:txBody>
          <a:bodyPr wrap="square">
            <a:spAutoFit/>
          </a:bodyPr>
          <a:lstStyle/>
          <a:p>
            <a:r>
              <a:rPr lang="en-US" sz="3600" dirty="0">
                <a:latin typeface="Times New Roman" panose="02020603050405020304" pitchFamily="18" charset="0"/>
                <a:cs typeface="Times New Roman" panose="02020603050405020304" pitchFamily="18" charset="0"/>
              </a:rPr>
              <a:t>Currently defects are frequently identified through electron microscopy, and the  image analysis is done by hand, which is slow, error prone and inconsistent.</a:t>
            </a:r>
            <a:endParaRPr lang="en-US" sz="3600" dirty="0"/>
          </a:p>
          <a:p>
            <a:r>
              <a:rPr lang="en-US" sz="3600" dirty="0">
                <a:latin typeface="Times New Roman" panose="02020603050405020304" pitchFamily="18" charset="0"/>
                <a:cs typeface="Times New Roman" panose="02020603050405020304" pitchFamily="18" charset="0"/>
              </a:rPr>
              <a:t>Our project focused on automating this process using computer vision techniques based on convolution neural networks. The Univ. of WI team is exploring four implementations of networks, and this project is focused on one known as </a:t>
            </a:r>
            <a:r>
              <a:rPr lang="en-US" sz="3600" dirty="0" err="1">
                <a:latin typeface="Times New Roman" panose="02020603050405020304" pitchFamily="18" charset="0"/>
                <a:cs typeface="Times New Roman" panose="02020603050405020304" pitchFamily="18" charset="0"/>
              </a:rPr>
              <a:t>RetinaNet</a:t>
            </a:r>
            <a:r>
              <a:rPr lang="en-US" sz="3600" dirty="0">
                <a:latin typeface="Times New Roman" panose="02020603050405020304" pitchFamily="18" charset="0"/>
                <a:cs typeface="Times New Roman" panose="02020603050405020304" pitchFamily="18" charset="0"/>
              </a:rPr>
              <a:t> [1].</a:t>
            </a:r>
          </a:p>
        </p:txBody>
      </p:sp>
      <p:grpSp>
        <p:nvGrpSpPr>
          <p:cNvPr id="113" name="Group 112">
            <a:extLst>
              <a:ext uri="{FF2B5EF4-FFF2-40B4-BE49-F238E27FC236}">
                <a16:creationId xmlns:a16="http://schemas.microsoft.com/office/drawing/2014/main" id="{E3CEAAE4-F4A7-4EB8-8F5D-DE0F8BCAF6C9}"/>
              </a:ext>
            </a:extLst>
          </p:cNvPr>
          <p:cNvGrpSpPr/>
          <p:nvPr/>
        </p:nvGrpSpPr>
        <p:grpSpPr>
          <a:xfrm>
            <a:off x="10839528" y="8539589"/>
            <a:ext cx="3095625" cy="2733675"/>
            <a:chOff x="11084904" y="9438145"/>
            <a:chExt cx="3095625" cy="2733675"/>
          </a:xfrm>
        </p:grpSpPr>
        <p:grpSp>
          <p:nvGrpSpPr>
            <p:cNvPr id="114" name="Group 113">
              <a:extLst>
                <a:ext uri="{FF2B5EF4-FFF2-40B4-BE49-F238E27FC236}">
                  <a16:creationId xmlns:a16="http://schemas.microsoft.com/office/drawing/2014/main" id="{2AD97ECE-96C4-4FA0-87DE-3F97E038096F}"/>
                </a:ext>
              </a:extLst>
            </p:cNvPr>
            <p:cNvGrpSpPr/>
            <p:nvPr/>
          </p:nvGrpSpPr>
          <p:grpSpPr>
            <a:xfrm>
              <a:off x="11084904" y="9438145"/>
              <a:ext cx="3095625" cy="2733675"/>
              <a:chOff x="14357431" y="9264879"/>
              <a:chExt cx="3095625" cy="2733675"/>
            </a:xfrm>
          </p:grpSpPr>
          <p:pic>
            <p:nvPicPr>
              <p:cNvPr id="122" name="Picture 121">
                <a:extLst>
                  <a:ext uri="{FF2B5EF4-FFF2-40B4-BE49-F238E27FC236}">
                    <a16:creationId xmlns:a16="http://schemas.microsoft.com/office/drawing/2014/main" id="{A47C8285-6FBE-421C-A098-80EE5FDDC9DC}"/>
                  </a:ext>
                </a:extLst>
              </p:cNvPr>
              <p:cNvPicPr>
                <a:picLocks noChangeAspect="1"/>
              </p:cNvPicPr>
              <p:nvPr/>
            </p:nvPicPr>
            <p:blipFill>
              <a:blip r:embed="rId11"/>
              <a:stretch>
                <a:fillRect/>
              </a:stretch>
            </p:blipFill>
            <p:spPr>
              <a:xfrm>
                <a:off x="14357431" y="9264879"/>
                <a:ext cx="3095625" cy="273367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3" name="Oval 122">
                <a:extLst>
                  <a:ext uri="{FF2B5EF4-FFF2-40B4-BE49-F238E27FC236}">
                    <a16:creationId xmlns:a16="http://schemas.microsoft.com/office/drawing/2014/main" id="{E5E77F84-8AD6-4405-97ED-8FCEDC4F3CE5}"/>
                  </a:ext>
                </a:extLst>
              </p:cNvPr>
              <p:cNvSpPr/>
              <p:nvPr/>
            </p:nvSpPr>
            <p:spPr>
              <a:xfrm>
                <a:off x="14500104" y="9573735"/>
                <a:ext cx="608133" cy="61286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A045E8DD-3803-453F-B9CF-2EA2CD416ADC}"/>
                  </a:ext>
                </a:extLst>
              </p:cNvPr>
              <p:cNvSpPr txBox="1"/>
              <p:nvPr/>
            </p:nvSpPr>
            <p:spPr>
              <a:xfrm>
                <a:off x="14653327" y="9687612"/>
                <a:ext cx="301686" cy="369332"/>
              </a:xfrm>
              <a:prstGeom prst="rect">
                <a:avLst/>
              </a:prstGeom>
              <a:noFill/>
            </p:spPr>
            <p:txBody>
              <a:bodyPr wrap="none" rtlCol="0">
                <a:spAutoFit/>
              </a:bodyPr>
              <a:lstStyle/>
              <a:p>
                <a:r>
                  <a:rPr lang="en-US" dirty="0">
                    <a:solidFill>
                      <a:srgbClr val="FF0000"/>
                    </a:solidFill>
                  </a:rPr>
                  <a:t>1</a:t>
                </a:r>
              </a:p>
            </p:txBody>
          </p:sp>
          <p:sp>
            <p:nvSpPr>
              <p:cNvPr id="125" name="Oval 124">
                <a:extLst>
                  <a:ext uri="{FF2B5EF4-FFF2-40B4-BE49-F238E27FC236}">
                    <a16:creationId xmlns:a16="http://schemas.microsoft.com/office/drawing/2014/main" id="{92EF3F95-40C5-4BB4-BC97-7E64FEF977EC}"/>
                  </a:ext>
                </a:extLst>
              </p:cNvPr>
              <p:cNvSpPr/>
              <p:nvPr/>
            </p:nvSpPr>
            <p:spPr>
              <a:xfrm>
                <a:off x="14575279" y="10593191"/>
                <a:ext cx="287711" cy="3030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97ABEC9C-971D-4B30-92D3-AC8718936602}"/>
                  </a:ext>
                </a:extLst>
              </p:cNvPr>
              <p:cNvSpPr/>
              <p:nvPr/>
            </p:nvSpPr>
            <p:spPr>
              <a:xfrm rot="1211264">
                <a:off x="16906806" y="10101869"/>
                <a:ext cx="167983" cy="2323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69A0D077-DFF0-4C87-B570-0B1647330B15}"/>
                  </a:ext>
                </a:extLst>
              </p:cNvPr>
              <p:cNvSpPr/>
              <p:nvPr/>
            </p:nvSpPr>
            <p:spPr>
              <a:xfrm rot="6319620">
                <a:off x="15013970" y="10823357"/>
                <a:ext cx="132676" cy="22346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E5BF9DF5-0B12-4319-8E66-2ABD05BF83BE}"/>
                  </a:ext>
                </a:extLst>
              </p:cNvPr>
              <p:cNvSpPr/>
              <p:nvPr/>
            </p:nvSpPr>
            <p:spPr>
              <a:xfrm rot="3518015">
                <a:off x="15216125" y="9524259"/>
                <a:ext cx="107335" cy="18716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F6BCB9F7-7088-4BBE-9F38-8704F82F9C64}"/>
                  </a:ext>
                </a:extLst>
              </p:cNvPr>
              <p:cNvSpPr/>
              <p:nvPr/>
            </p:nvSpPr>
            <p:spPr>
              <a:xfrm rot="5877526">
                <a:off x="15224255" y="9695634"/>
                <a:ext cx="107335" cy="18716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FFEBA5C2-8D5F-4D58-89EE-ED691F641006}"/>
                  </a:ext>
                </a:extLst>
              </p:cNvPr>
              <p:cNvSpPr/>
              <p:nvPr/>
            </p:nvSpPr>
            <p:spPr>
              <a:xfrm rot="3518015">
                <a:off x="14498740" y="10947172"/>
                <a:ext cx="107335" cy="18716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5D73682E-FA12-4D7C-B2CF-EE200ACA1E09}"/>
                  </a:ext>
                </a:extLst>
              </p:cNvPr>
              <p:cNvSpPr txBox="1"/>
              <p:nvPr/>
            </p:nvSpPr>
            <p:spPr>
              <a:xfrm>
                <a:off x="14589785" y="10616045"/>
                <a:ext cx="263214" cy="276999"/>
              </a:xfrm>
              <a:prstGeom prst="rect">
                <a:avLst/>
              </a:prstGeom>
              <a:noFill/>
            </p:spPr>
            <p:txBody>
              <a:bodyPr wrap="none" rtlCol="0">
                <a:spAutoFit/>
              </a:bodyPr>
              <a:lstStyle/>
              <a:p>
                <a:r>
                  <a:rPr lang="en-US" sz="1200" dirty="0">
                    <a:solidFill>
                      <a:srgbClr val="FF0000"/>
                    </a:solidFill>
                  </a:rPr>
                  <a:t>2</a:t>
                </a:r>
              </a:p>
            </p:txBody>
          </p:sp>
          <p:sp>
            <p:nvSpPr>
              <p:cNvPr id="134" name="TextBox 133">
                <a:extLst>
                  <a:ext uri="{FF2B5EF4-FFF2-40B4-BE49-F238E27FC236}">
                    <a16:creationId xmlns:a16="http://schemas.microsoft.com/office/drawing/2014/main" id="{6A1ED3FD-D47A-496D-898E-EC204E1FE360}"/>
                  </a:ext>
                </a:extLst>
              </p:cNvPr>
              <p:cNvSpPr txBox="1"/>
              <p:nvPr/>
            </p:nvSpPr>
            <p:spPr>
              <a:xfrm>
                <a:off x="16575412" y="9395180"/>
                <a:ext cx="263214" cy="276999"/>
              </a:xfrm>
              <a:prstGeom prst="rect">
                <a:avLst/>
              </a:prstGeom>
              <a:noFill/>
            </p:spPr>
            <p:txBody>
              <a:bodyPr wrap="none" rtlCol="0">
                <a:spAutoFit/>
              </a:bodyPr>
              <a:lstStyle/>
              <a:p>
                <a:r>
                  <a:rPr lang="en-US" sz="1200" dirty="0">
                    <a:solidFill>
                      <a:srgbClr val="FF0000"/>
                    </a:solidFill>
                  </a:rPr>
                  <a:t>3</a:t>
                </a:r>
              </a:p>
            </p:txBody>
          </p:sp>
          <p:sp>
            <p:nvSpPr>
              <p:cNvPr id="135" name="TextBox 134">
                <a:extLst>
                  <a:ext uri="{FF2B5EF4-FFF2-40B4-BE49-F238E27FC236}">
                    <a16:creationId xmlns:a16="http://schemas.microsoft.com/office/drawing/2014/main" id="{48974A2E-4A5D-4ECC-92CD-125AC7D0C4F6}"/>
                  </a:ext>
                </a:extLst>
              </p:cNvPr>
              <p:cNvSpPr txBox="1"/>
              <p:nvPr/>
            </p:nvSpPr>
            <p:spPr>
              <a:xfrm>
                <a:off x="15814129" y="11195718"/>
                <a:ext cx="263214" cy="276999"/>
              </a:xfrm>
              <a:prstGeom prst="rect">
                <a:avLst/>
              </a:prstGeom>
              <a:noFill/>
            </p:spPr>
            <p:txBody>
              <a:bodyPr wrap="none" rtlCol="0">
                <a:spAutoFit/>
              </a:bodyPr>
              <a:lstStyle/>
              <a:p>
                <a:r>
                  <a:rPr lang="en-US" sz="1200" dirty="0">
                    <a:solidFill>
                      <a:srgbClr val="FF0000"/>
                    </a:solidFill>
                  </a:rPr>
                  <a:t>4</a:t>
                </a:r>
              </a:p>
            </p:txBody>
          </p:sp>
          <p:sp>
            <p:nvSpPr>
              <p:cNvPr id="136" name="TextBox 135">
                <a:extLst>
                  <a:ext uri="{FF2B5EF4-FFF2-40B4-BE49-F238E27FC236}">
                    <a16:creationId xmlns:a16="http://schemas.microsoft.com/office/drawing/2014/main" id="{F9730FE6-BA96-4B08-965B-53E128E01186}"/>
                  </a:ext>
                </a:extLst>
              </p:cNvPr>
              <p:cNvSpPr txBox="1"/>
              <p:nvPr/>
            </p:nvSpPr>
            <p:spPr>
              <a:xfrm>
                <a:off x="16778665" y="10422991"/>
                <a:ext cx="263214" cy="276999"/>
              </a:xfrm>
              <a:prstGeom prst="rect">
                <a:avLst/>
              </a:prstGeom>
              <a:noFill/>
            </p:spPr>
            <p:txBody>
              <a:bodyPr wrap="none" rtlCol="0">
                <a:spAutoFit/>
              </a:bodyPr>
              <a:lstStyle/>
              <a:p>
                <a:r>
                  <a:rPr lang="en-US" sz="1200" dirty="0">
                    <a:solidFill>
                      <a:srgbClr val="FF0000"/>
                    </a:solidFill>
                  </a:rPr>
                  <a:t>5</a:t>
                </a:r>
              </a:p>
            </p:txBody>
          </p:sp>
          <p:sp>
            <p:nvSpPr>
              <p:cNvPr id="137" name="TextBox 136">
                <a:extLst>
                  <a:ext uri="{FF2B5EF4-FFF2-40B4-BE49-F238E27FC236}">
                    <a16:creationId xmlns:a16="http://schemas.microsoft.com/office/drawing/2014/main" id="{968C8A7E-6BF3-4557-A00F-99F5C4D68EF6}"/>
                  </a:ext>
                </a:extLst>
              </p:cNvPr>
              <p:cNvSpPr txBox="1"/>
              <p:nvPr/>
            </p:nvSpPr>
            <p:spPr>
              <a:xfrm>
                <a:off x="16105325" y="10830818"/>
                <a:ext cx="263214" cy="276999"/>
              </a:xfrm>
              <a:prstGeom prst="rect">
                <a:avLst/>
              </a:prstGeom>
              <a:noFill/>
            </p:spPr>
            <p:txBody>
              <a:bodyPr wrap="square" rtlCol="0">
                <a:spAutoFit/>
              </a:bodyPr>
              <a:lstStyle/>
              <a:p>
                <a:r>
                  <a:rPr lang="en-US" sz="1200" dirty="0">
                    <a:solidFill>
                      <a:srgbClr val="FF0000"/>
                    </a:solidFill>
                  </a:rPr>
                  <a:t>6</a:t>
                </a:r>
              </a:p>
            </p:txBody>
          </p:sp>
          <p:sp>
            <p:nvSpPr>
              <p:cNvPr id="138" name="TextBox 137">
                <a:extLst>
                  <a:ext uri="{FF2B5EF4-FFF2-40B4-BE49-F238E27FC236}">
                    <a16:creationId xmlns:a16="http://schemas.microsoft.com/office/drawing/2014/main" id="{7F1EA304-0D33-4831-A8A5-5426D60E8875}"/>
                  </a:ext>
                </a:extLst>
              </p:cNvPr>
              <p:cNvSpPr txBox="1"/>
              <p:nvPr/>
            </p:nvSpPr>
            <p:spPr>
              <a:xfrm>
                <a:off x="15021359" y="11097575"/>
                <a:ext cx="263214" cy="276999"/>
              </a:xfrm>
              <a:prstGeom prst="rect">
                <a:avLst/>
              </a:prstGeom>
              <a:noFill/>
            </p:spPr>
            <p:txBody>
              <a:bodyPr wrap="none" rtlCol="0">
                <a:spAutoFit/>
              </a:bodyPr>
              <a:lstStyle/>
              <a:p>
                <a:r>
                  <a:rPr lang="en-US" sz="1200" dirty="0">
                    <a:solidFill>
                      <a:srgbClr val="FF0000"/>
                    </a:solidFill>
                  </a:rPr>
                  <a:t>7</a:t>
                </a:r>
              </a:p>
            </p:txBody>
          </p:sp>
          <p:sp>
            <p:nvSpPr>
              <p:cNvPr id="139" name="TextBox 138">
                <a:extLst>
                  <a:ext uri="{FF2B5EF4-FFF2-40B4-BE49-F238E27FC236}">
                    <a16:creationId xmlns:a16="http://schemas.microsoft.com/office/drawing/2014/main" id="{B14858E5-12DF-4CB6-91AB-0C525786C59E}"/>
                  </a:ext>
                </a:extLst>
              </p:cNvPr>
              <p:cNvSpPr txBox="1"/>
              <p:nvPr/>
            </p:nvSpPr>
            <p:spPr>
              <a:xfrm>
                <a:off x="16170103" y="9384806"/>
                <a:ext cx="263214" cy="276999"/>
              </a:xfrm>
              <a:prstGeom prst="rect">
                <a:avLst/>
              </a:prstGeom>
              <a:noFill/>
            </p:spPr>
            <p:txBody>
              <a:bodyPr wrap="none" rtlCol="0">
                <a:spAutoFit/>
              </a:bodyPr>
              <a:lstStyle/>
              <a:p>
                <a:r>
                  <a:rPr lang="en-US" sz="1200" dirty="0">
                    <a:solidFill>
                      <a:srgbClr val="FF0000"/>
                    </a:solidFill>
                  </a:rPr>
                  <a:t>8</a:t>
                </a:r>
              </a:p>
            </p:txBody>
          </p:sp>
          <p:sp>
            <p:nvSpPr>
              <p:cNvPr id="140" name="TextBox 139">
                <a:extLst>
                  <a:ext uri="{FF2B5EF4-FFF2-40B4-BE49-F238E27FC236}">
                    <a16:creationId xmlns:a16="http://schemas.microsoft.com/office/drawing/2014/main" id="{B7CE6087-454F-4ACD-8B80-C66013BF80CB}"/>
                  </a:ext>
                </a:extLst>
              </p:cNvPr>
              <p:cNvSpPr txBox="1"/>
              <p:nvPr/>
            </p:nvSpPr>
            <p:spPr>
              <a:xfrm>
                <a:off x="15261460" y="9777172"/>
                <a:ext cx="263214" cy="276999"/>
              </a:xfrm>
              <a:prstGeom prst="rect">
                <a:avLst/>
              </a:prstGeom>
              <a:noFill/>
            </p:spPr>
            <p:txBody>
              <a:bodyPr wrap="none" rtlCol="0">
                <a:spAutoFit/>
              </a:bodyPr>
              <a:lstStyle/>
              <a:p>
                <a:r>
                  <a:rPr lang="en-US" sz="1200" dirty="0">
                    <a:solidFill>
                      <a:srgbClr val="FF0000"/>
                    </a:solidFill>
                  </a:rPr>
                  <a:t>9</a:t>
                </a:r>
              </a:p>
            </p:txBody>
          </p:sp>
          <p:sp>
            <p:nvSpPr>
              <p:cNvPr id="141" name="TextBox 140">
                <a:extLst>
                  <a:ext uri="{FF2B5EF4-FFF2-40B4-BE49-F238E27FC236}">
                    <a16:creationId xmlns:a16="http://schemas.microsoft.com/office/drawing/2014/main" id="{956A6919-9F7C-4F8B-8B98-0E833023D376}"/>
                  </a:ext>
                </a:extLst>
              </p:cNvPr>
              <p:cNvSpPr txBox="1"/>
              <p:nvPr/>
            </p:nvSpPr>
            <p:spPr>
              <a:xfrm>
                <a:off x="15291133" y="9459690"/>
                <a:ext cx="341760" cy="276999"/>
              </a:xfrm>
              <a:prstGeom prst="rect">
                <a:avLst/>
              </a:prstGeom>
              <a:noFill/>
            </p:spPr>
            <p:txBody>
              <a:bodyPr wrap="none" rtlCol="0">
                <a:spAutoFit/>
              </a:bodyPr>
              <a:lstStyle/>
              <a:p>
                <a:r>
                  <a:rPr lang="en-US" sz="1200" dirty="0">
                    <a:solidFill>
                      <a:srgbClr val="FF0000"/>
                    </a:solidFill>
                  </a:rPr>
                  <a:t>10</a:t>
                </a:r>
              </a:p>
            </p:txBody>
          </p:sp>
          <p:sp>
            <p:nvSpPr>
              <p:cNvPr id="142" name="TextBox 141">
                <a:extLst>
                  <a:ext uri="{FF2B5EF4-FFF2-40B4-BE49-F238E27FC236}">
                    <a16:creationId xmlns:a16="http://schemas.microsoft.com/office/drawing/2014/main" id="{CEBAA389-B69C-491A-BFED-F82E93EE14DC}"/>
                  </a:ext>
                </a:extLst>
              </p:cNvPr>
              <p:cNvSpPr txBox="1"/>
              <p:nvPr/>
            </p:nvSpPr>
            <p:spPr>
              <a:xfrm>
                <a:off x="16630121" y="10020412"/>
                <a:ext cx="341760" cy="276999"/>
              </a:xfrm>
              <a:prstGeom prst="rect">
                <a:avLst/>
              </a:prstGeom>
              <a:noFill/>
            </p:spPr>
            <p:txBody>
              <a:bodyPr wrap="none" rtlCol="0">
                <a:spAutoFit/>
              </a:bodyPr>
              <a:lstStyle/>
              <a:p>
                <a:r>
                  <a:rPr lang="en-US" sz="1200" dirty="0">
                    <a:solidFill>
                      <a:srgbClr val="FF0000"/>
                    </a:solidFill>
                  </a:rPr>
                  <a:t>11</a:t>
                </a:r>
              </a:p>
            </p:txBody>
          </p:sp>
          <p:sp>
            <p:nvSpPr>
              <p:cNvPr id="143" name="Rectangle 142">
                <a:extLst>
                  <a:ext uri="{FF2B5EF4-FFF2-40B4-BE49-F238E27FC236}">
                    <a16:creationId xmlns:a16="http://schemas.microsoft.com/office/drawing/2014/main" id="{80892408-3E39-4875-B797-D9CB1C7EE372}"/>
                  </a:ext>
                </a:extLst>
              </p:cNvPr>
              <p:cNvSpPr/>
              <p:nvPr/>
            </p:nvSpPr>
            <p:spPr>
              <a:xfrm>
                <a:off x="14529370" y="11002042"/>
                <a:ext cx="341760" cy="276999"/>
              </a:xfrm>
              <a:prstGeom prst="rect">
                <a:avLst/>
              </a:prstGeom>
            </p:spPr>
            <p:txBody>
              <a:bodyPr wrap="none">
                <a:spAutoFit/>
              </a:bodyPr>
              <a:lstStyle/>
              <a:p>
                <a:r>
                  <a:rPr lang="en-US" sz="1200" dirty="0">
                    <a:solidFill>
                      <a:srgbClr val="FF0000"/>
                    </a:solidFill>
                  </a:rPr>
                  <a:t>12</a:t>
                </a:r>
              </a:p>
            </p:txBody>
          </p:sp>
        </p:grpSp>
        <p:sp>
          <p:nvSpPr>
            <p:cNvPr id="115" name="Oval 114">
              <a:extLst>
                <a:ext uri="{FF2B5EF4-FFF2-40B4-BE49-F238E27FC236}">
                  <a16:creationId xmlns:a16="http://schemas.microsoft.com/office/drawing/2014/main" id="{ECD46D25-3021-41FC-B669-C13C393EEF31}"/>
                </a:ext>
              </a:extLst>
            </p:cNvPr>
            <p:cNvSpPr/>
            <p:nvPr/>
          </p:nvSpPr>
          <p:spPr>
            <a:xfrm rot="2179284">
              <a:off x="12877397" y="11035504"/>
              <a:ext cx="201955" cy="2436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D8027860-19A3-453F-8F4D-EAE2E43B2564}"/>
                </a:ext>
              </a:extLst>
            </p:cNvPr>
            <p:cNvSpPr/>
            <p:nvPr/>
          </p:nvSpPr>
          <p:spPr>
            <a:xfrm rot="3033466">
              <a:off x="13549250" y="10637964"/>
              <a:ext cx="167983" cy="2323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3839C41F-7987-4987-92FD-E46BF737A87B}"/>
                </a:ext>
              </a:extLst>
            </p:cNvPr>
            <p:cNvSpPr/>
            <p:nvPr/>
          </p:nvSpPr>
          <p:spPr>
            <a:xfrm rot="7324997">
              <a:off x="12961869" y="9629247"/>
              <a:ext cx="150381" cy="1622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CD5BCAB0-0270-4BCF-AABA-079F2D9B14FE}"/>
                </a:ext>
              </a:extLst>
            </p:cNvPr>
            <p:cNvSpPr/>
            <p:nvPr/>
          </p:nvSpPr>
          <p:spPr>
            <a:xfrm rot="8265784">
              <a:off x="13355587" y="9561466"/>
              <a:ext cx="167983" cy="298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2242DA4-180B-4816-BBC9-0D2C9ADBFBDE}"/>
                </a:ext>
              </a:extLst>
            </p:cNvPr>
            <p:cNvSpPr/>
            <p:nvPr/>
          </p:nvSpPr>
          <p:spPr>
            <a:xfrm rot="6319620">
              <a:off x="11786439" y="11254608"/>
              <a:ext cx="201955" cy="3461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F73707C-BB84-49EB-87EA-84128341B846}"/>
                </a:ext>
              </a:extLst>
            </p:cNvPr>
            <p:cNvSpPr/>
            <p:nvPr/>
          </p:nvSpPr>
          <p:spPr>
            <a:xfrm rot="6319620">
              <a:off x="12575548" y="11351897"/>
              <a:ext cx="201955" cy="3461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18736433-DBA5-4C0D-94E5-EAD9A616BC73}"/>
                </a:ext>
              </a:extLst>
            </p:cNvPr>
            <p:cNvSpPr/>
            <p:nvPr/>
          </p:nvSpPr>
          <p:spPr>
            <a:xfrm>
              <a:off x="11878919" y="10990349"/>
              <a:ext cx="341760" cy="276999"/>
            </a:xfrm>
            <a:prstGeom prst="rect">
              <a:avLst/>
            </a:prstGeom>
          </p:spPr>
          <p:txBody>
            <a:bodyPr wrap="none">
              <a:spAutoFit/>
            </a:bodyPr>
            <a:lstStyle/>
            <a:p>
              <a:r>
                <a:rPr lang="en-US" sz="1200" dirty="0">
                  <a:solidFill>
                    <a:srgbClr val="FF0000"/>
                  </a:solidFill>
                </a:rPr>
                <a:t>11</a:t>
              </a:r>
            </a:p>
          </p:txBody>
        </p:sp>
      </p:grpSp>
      <p:pic>
        <p:nvPicPr>
          <p:cNvPr id="11" name="Picture 10" descr="A screenshot of a cell phone&#10;&#10;Description generated with very high confidence">
            <a:extLst>
              <a:ext uri="{FF2B5EF4-FFF2-40B4-BE49-F238E27FC236}">
                <a16:creationId xmlns:a16="http://schemas.microsoft.com/office/drawing/2014/main" id="{85273774-0E45-4CBD-A24A-34D3B64F39E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52315" y="8243500"/>
            <a:ext cx="10002646" cy="6225456"/>
          </a:xfrm>
          <a:prstGeom prst="rect">
            <a:avLst/>
          </a:prstGeom>
          <a:ln>
            <a:solidFill>
              <a:schemeClr val="tx1"/>
            </a:solidFill>
          </a:ln>
        </p:spPr>
      </p:pic>
      <p:pic>
        <p:nvPicPr>
          <p:cNvPr id="16" name="Picture 15" descr="A screenshot of a cell phone&#10;&#10;Description generated with very high confidence">
            <a:extLst>
              <a:ext uri="{FF2B5EF4-FFF2-40B4-BE49-F238E27FC236}">
                <a16:creationId xmlns:a16="http://schemas.microsoft.com/office/drawing/2014/main" id="{AD0597E5-AD68-48E9-82AD-6C08EABC2B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786913" y="16281972"/>
            <a:ext cx="10002646" cy="6225456"/>
          </a:xfrm>
          <a:prstGeom prst="rect">
            <a:avLst/>
          </a:prstGeom>
          <a:ln>
            <a:solidFill>
              <a:schemeClr val="tx1"/>
            </a:solidFill>
          </a:ln>
        </p:spPr>
      </p:pic>
      <p:pic>
        <p:nvPicPr>
          <p:cNvPr id="17" name="Picture 16">
            <a:extLst>
              <a:ext uri="{FF2B5EF4-FFF2-40B4-BE49-F238E27FC236}">
                <a16:creationId xmlns:a16="http://schemas.microsoft.com/office/drawing/2014/main" id="{28B8B413-C716-40B0-A5CC-3A671B1FA302}"/>
              </a:ext>
            </a:extLst>
          </p:cNvPr>
          <p:cNvPicPr>
            <a:picLocks noChangeAspect="1"/>
          </p:cNvPicPr>
          <p:nvPr/>
        </p:nvPicPr>
        <p:blipFill>
          <a:blip r:embed="rId14"/>
          <a:stretch>
            <a:fillRect/>
          </a:stretch>
        </p:blipFill>
        <p:spPr>
          <a:xfrm>
            <a:off x="8497292" y="15798598"/>
            <a:ext cx="8001000" cy="4359884"/>
          </a:xfrm>
          <a:prstGeom prst="rect">
            <a:avLst/>
          </a:prstGeom>
          <a:ln>
            <a:solidFill>
              <a:schemeClr val="tx1"/>
            </a:solidFill>
          </a:ln>
        </p:spPr>
      </p:pic>
      <p:sp>
        <p:nvSpPr>
          <p:cNvPr id="18" name="TextBox 17">
            <a:extLst>
              <a:ext uri="{FF2B5EF4-FFF2-40B4-BE49-F238E27FC236}">
                <a16:creationId xmlns:a16="http://schemas.microsoft.com/office/drawing/2014/main" id="{AEF0A2DF-F519-4B7E-B945-83EBE55D15CC}"/>
              </a:ext>
            </a:extLst>
          </p:cNvPr>
          <p:cNvSpPr txBox="1"/>
          <p:nvPr/>
        </p:nvSpPr>
        <p:spPr>
          <a:xfrm>
            <a:off x="9008851" y="19561294"/>
            <a:ext cx="1135345"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ResNet</a:t>
            </a:r>
            <a:endParaRPr lang="en-US" sz="24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E9531167-C673-4130-BED2-B33CDC038C55}"/>
              </a:ext>
            </a:extLst>
          </p:cNvPr>
          <p:cNvSpPr txBox="1"/>
          <p:nvPr/>
        </p:nvSpPr>
        <p:spPr>
          <a:xfrm>
            <a:off x="10699309" y="19040431"/>
            <a:ext cx="264622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Feature pyramid net</a:t>
            </a:r>
          </a:p>
        </p:txBody>
      </p:sp>
      <p:grpSp>
        <p:nvGrpSpPr>
          <p:cNvPr id="148" name="Group 147">
            <a:extLst>
              <a:ext uri="{FF2B5EF4-FFF2-40B4-BE49-F238E27FC236}">
                <a16:creationId xmlns:a16="http://schemas.microsoft.com/office/drawing/2014/main" id="{E91A3332-6BE0-414F-9AD3-063A12731502}"/>
              </a:ext>
            </a:extLst>
          </p:cNvPr>
          <p:cNvGrpSpPr/>
          <p:nvPr/>
        </p:nvGrpSpPr>
        <p:grpSpPr>
          <a:xfrm>
            <a:off x="379474" y="28701546"/>
            <a:ext cx="16292527" cy="4149662"/>
            <a:chOff x="379473" y="28243348"/>
            <a:chExt cx="16292527" cy="4509951"/>
          </a:xfrm>
        </p:grpSpPr>
        <p:grpSp>
          <p:nvGrpSpPr>
            <p:cNvPr id="149" name="Group 148">
              <a:extLst>
                <a:ext uri="{FF2B5EF4-FFF2-40B4-BE49-F238E27FC236}">
                  <a16:creationId xmlns:a16="http://schemas.microsoft.com/office/drawing/2014/main" id="{26825B29-05B2-4D17-9F6E-6941A8804CDB}"/>
                </a:ext>
              </a:extLst>
            </p:cNvPr>
            <p:cNvGrpSpPr/>
            <p:nvPr/>
          </p:nvGrpSpPr>
          <p:grpSpPr>
            <a:xfrm>
              <a:off x="379473" y="28243348"/>
              <a:ext cx="16292527" cy="4509951"/>
              <a:chOff x="379473" y="28243348"/>
              <a:chExt cx="16292527" cy="4509951"/>
            </a:xfrm>
          </p:grpSpPr>
          <p:grpSp>
            <p:nvGrpSpPr>
              <p:cNvPr id="151" name="Group 150">
                <a:extLst>
                  <a:ext uri="{FF2B5EF4-FFF2-40B4-BE49-F238E27FC236}">
                    <a16:creationId xmlns:a16="http://schemas.microsoft.com/office/drawing/2014/main" id="{4A2612CF-6D97-4464-8E42-E65593E9B7B0}"/>
                  </a:ext>
                </a:extLst>
              </p:cNvPr>
              <p:cNvGrpSpPr/>
              <p:nvPr/>
            </p:nvGrpSpPr>
            <p:grpSpPr>
              <a:xfrm>
                <a:off x="379473" y="28243348"/>
                <a:ext cx="16292527" cy="4282694"/>
                <a:chOff x="379474" y="4791724"/>
                <a:chExt cx="16292527" cy="4282694"/>
              </a:xfrm>
            </p:grpSpPr>
            <p:sp>
              <p:nvSpPr>
                <p:cNvPr id="159" name="TextBox 158">
                  <a:extLst>
                    <a:ext uri="{FF2B5EF4-FFF2-40B4-BE49-F238E27FC236}">
                      <a16:creationId xmlns:a16="http://schemas.microsoft.com/office/drawing/2014/main" id="{601C9287-C6E1-4AF7-A02D-03449780E5E0}"/>
                    </a:ext>
                  </a:extLst>
                </p:cNvPr>
                <p:cNvSpPr txBox="1"/>
                <p:nvPr/>
              </p:nvSpPr>
              <p:spPr>
                <a:xfrm>
                  <a:off x="11895683" y="6212096"/>
                  <a:ext cx="4776318" cy="2862322"/>
                </a:xfrm>
                <a:prstGeom prst="rect">
                  <a:avLst/>
                </a:prstGeom>
                <a:noFill/>
                <a:ln>
                  <a:noFill/>
                </a:ln>
              </p:spPr>
              <p:txBody>
                <a:bodyPr wrap="square" rtlCol="0">
                  <a:spAutoFit/>
                </a:bodyPr>
                <a:lstStyle/>
                <a:p>
                  <a:r>
                    <a:rPr lang="en-US" sz="3600" dirty="0">
                      <a:latin typeface="Helvetica" panose="020B0604020202020204" pitchFamily="34" charset="0"/>
                      <a:cs typeface="Helvetica" panose="020B0604020202020204" pitchFamily="34" charset="0"/>
                    </a:rPr>
                    <a:t>Funding by Schmidt Futures grant number MSN214683 as part of Citrine Informatics’ </a:t>
                  </a:r>
                  <a:r>
                    <a:rPr lang="en-US" sz="3600" dirty="0" err="1">
                      <a:latin typeface="Helvetica" panose="020B0604020202020204" pitchFamily="34" charset="0"/>
                      <a:cs typeface="Helvetica" panose="020B0604020202020204" pitchFamily="34" charset="0"/>
                    </a:rPr>
                    <a:t>NextGen</a:t>
                  </a:r>
                  <a:r>
                    <a:rPr lang="en-US" sz="3600" dirty="0">
                      <a:latin typeface="Helvetica" panose="020B0604020202020204" pitchFamily="34" charset="0"/>
                      <a:cs typeface="Helvetica" panose="020B0604020202020204" pitchFamily="34" charset="0"/>
                    </a:rPr>
                    <a:t> Fellowship</a:t>
                  </a:r>
                </a:p>
              </p:txBody>
            </p:sp>
            <p:sp>
              <p:nvSpPr>
                <p:cNvPr id="160" name="TextBox 159">
                  <a:extLst>
                    <a:ext uri="{FF2B5EF4-FFF2-40B4-BE49-F238E27FC236}">
                      <a16:creationId xmlns:a16="http://schemas.microsoft.com/office/drawing/2014/main" id="{A930A76E-9CDE-44A5-8080-57F8134FEB79}"/>
                    </a:ext>
                  </a:extLst>
                </p:cNvPr>
                <p:cNvSpPr txBox="1"/>
                <p:nvPr/>
              </p:nvSpPr>
              <p:spPr>
                <a:xfrm>
                  <a:off x="379474" y="4791724"/>
                  <a:ext cx="16235636" cy="1138773"/>
                </a:xfrm>
                <a:prstGeom prst="rect">
                  <a:avLst/>
                </a:prstGeom>
                <a:solidFill>
                  <a:srgbClr val="C00000"/>
                </a:solidFill>
                <a:ln>
                  <a:noFill/>
                </a:ln>
              </p:spPr>
              <p:txBody>
                <a:bodyPr wrap="square" rtlCol="0">
                  <a:spAutoFit/>
                </a:bodyPr>
                <a:lstStyle/>
                <a:p>
                  <a:pPr algn="ctr"/>
                  <a:r>
                    <a:rPr lang="en-US" sz="6800" b="1" dirty="0">
                      <a:solidFill>
                        <a:schemeClr val="bg1"/>
                      </a:solidFill>
                      <a:latin typeface="Helvetica" panose="020B0604020202020204" pitchFamily="34" charset="0"/>
                      <a:cs typeface="Helvetica" panose="020B0604020202020204" pitchFamily="34" charset="0"/>
                    </a:rPr>
                    <a:t>Funding &amp; Acknowledgements</a:t>
                  </a:r>
                </a:p>
              </p:txBody>
            </p:sp>
          </p:grpSp>
          <p:pic>
            <p:nvPicPr>
              <p:cNvPr id="152" name="Picture 2" descr="Image result for citrine informatics">
                <a:extLst>
                  <a:ext uri="{FF2B5EF4-FFF2-40B4-BE49-F238E27FC236}">
                    <a16:creationId xmlns:a16="http://schemas.microsoft.com/office/drawing/2014/main" id="{ACC9F559-8F21-48E3-854B-F2D47BDC8BA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34726" y="29589290"/>
                <a:ext cx="3425659" cy="978760"/>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152">
                <a:extLst>
                  <a:ext uri="{FF2B5EF4-FFF2-40B4-BE49-F238E27FC236}">
                    <a16:creationId xmlns:a16="http://schemas.microsoft.com/office/drawing/2014/main" id="{0A4F403A-C009-4377-B923-B733D2F9011D}"/>
                  </a:ext>
                </a:extLst>
              </p:cNvPr>
              <p:cNvPicPr>
                <a:picLocks noChangeAspect="1"/>
              </p:cNvPicPr>
              <p:nvPr/>
            </p:nvPicPr>
            <p:blipFill>
              <a:blip r:embed="rId16"/>
              <a:stretch>
                <a:fillRect/>
              </a:stretch>
            </p:blipFill>
            <p:spPr>
              <a:xfrm>
                <a:off x="8632243" y="31849244"/>
                <a:ext cx="3023904" cy="904055"/>
              </a:xfrm>
              <a:prstGeom prst="rect">
                <a:avLst/>
              </a:prstGeom>
            </p:spPr>
          </p:pic>
          <p:pic>
            <p:nvPicPr>
              <p:cNvPr id="154" name="Picture 4" descr="Carnegie Mellon University logo - stacked">
                <a:extLst>
                  <a:ext uri="{FF2B5EF4-FFF2-40B4-BE49-F238E27FC236}">
                    <a16:creationId xmlns:a16="http://schemas.microsoft.com/office/drawing/2014/main" id="{E4491701-D633-4C19-BC71-693FA6124DAF}"/>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60466"/>
              <a:stretch/>
            </p:blipFill>
            <p:spPr bwMode="auto">
              <a:xfrm>
                <a:off x="3967401" y="31294731"/>
                <a:ext cx="1820166" cy="112890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a:extLst>
                  <a:ext uri="{FF2B5EF4-FFF2-40B4-BE49-F238E27FC236}">
                    <a16:creationId xmlns:a16="http://schemas.microsoft.com/office/drawing/2014/main" id="{A783AFCD-4CAD-4212-A95B-B861AE1217E3}"/>
                  </a:ext>
                </a:extLst>
              </p:cNvPr>
              <p:cNvPicPr>
                <a:picLocks noChangeAspect="1"/>
              </p:cNvPicPr>
              <p:nvPr/>
            </p:nvPicPr>
            <p:blipFill>
              <a:blip r:embed="rId18"/>
              <a:stretch>
                <a:fillRect/>
              </a:stretch>
            </p:blipFill>
            <p:spPr>
              <a:xfrm>
                <a:off x="6368787" y="30809933"/>
                <a:ext cx="5300059" cy="829988"/>
              </a:xfrm>
              <a:prstGeom prst="rect">
                <a:avLst/>
              </a:prstGeom>
            </p:spPr>
          </p:pic>
          <p:pic>
            <p:nvPicPr>
              <p:cNvPr id="156" name="Picture 155">
                <a:extLst>
                  <a:ext uri="{FF2B5EF4-FFF2-40B4-BE49-F238E27FC236}">
                    <a16:creationId xmlns:a16="http://schemas.microsoft.com/office/drawing/2014/main" id="{516ED271-EE77-4A75-9DB4-278F24752A58}"/>
                  </a:ext>
                </a:extLst>
              </p:cNvPr>
              <p:cNvPicPr>
                <a:picLocks noChangeAspect="1"/>
              </p:cNvPicPr>
              <p:nvPr/>
            </p:nvPicPr>
            <p:blipFill>
              <a:blip r:embed="rId19"/>
              <a:stretch>
                <a:fillRect/>
              </a:stretch>
            </p:blipFill>
            <p:spPr>
              <a:xfrm>
                <a:off x="481073" y="31907505"/>
                <a:ext cx="7422478" cy="845793"/>
              </a:xfrm>
              <a:prstGeom prst="rect">
                <a:avLst/>
              </a:prstGeom>
            </p:spPr>
          </p:pic>
          <p:pic>
            <p:nvPicPr>
              <p:cNvPr id="157" name="Picture 156">
                <a:extLst>
                  <a:ext uri="{FF2B5EF4-FFF2-40B4-BE49-F238E27FC236}">
                    <a16:creationId xmlns:a16="http://schemas.microsoft.com/office/drawing/2014/main" id="{DC585068-D57F-4C11-AAF3-098997C1AAD3}"/>
                  </a:ext>
                </a:extLst>
              </p:cNvPr>
              <p:cNvPicPr>
                <a:picLocks noChangeAspect="1"/>
              </p:cNvPicPr>
              <p:nvPr/>
            </p:nvPicPr>
            <p:blipFill>
              <a:blip r:embed="rId20"/>
              <a:stretch>
                <a:fillRect/>
              </a:stretch>
            </p:blipFill>
            <p:spPr>
              <a:xfrm>
                <a:off x="4071605" y="29726598"/>
                <a:ext cx="4577456" cy="784423"/>
              </a:xfrm>
              <a:prstGeom prst="rect">
                <a:avLst/>
              </a:prstGeom>
            </p:spPr>
          </p:pic>
          <p:pic>
            <p:nvPicPr>
              <p:cNvPr id="158" name="Picture 157">
                <a:extLst>
                  <a:ext uri="{FF2B5EF4-FFF2-40B4-BE49-F238E27FC236}">
                    <a16:creationId xmlns:a16="http://schemas.microsoft.com/office/drawing/2014/main" id="{48280DD8-DFD2-43B2-A969-541789E1D34F}"/>
                  </a:ext>
                </a:extLst>
              </p:cNvPr>
              <p:cNvPicPr>
                <a:picLocks noChangeAspect="1"/>
              </p:cNvPicPr>
              <p:nvPr/>
            </p:nvPicPr>
            <p:blipFill>
              <a:blip r:embed="rId21"/>
              <a:stretch>
                <a:fillRect/>
              </a:stretch>
            </p:blipFill>
            <p:spPr>
              <a:xfrm>
                <a:off x="480824" y="30669089"/>
                <a:ext cx="2905358" cy="977061"/>
              </a:xfrm>
              <a:prstGeom prst="rect">
                <a:avLst/>
              </a:prstGeom>
            </p:spPr>
          </p:pic>
        </p:grpSp>
        <p:pic>
          <p:nvPicPr>
            <p:cNvPr id="150" name="Picture 149" descr="A black sign with white text&#10;&#10;Description generated with high confidence">
              <a:extLst>
                <a:ext uri="{FF2B5EF4-FFF2-40B4-BE49-F238E27FC236}">
                  <a16:creationId xmlns:a16="http://schemas.microsoft.com/office/drawing/2014/main" id="{3EC9B85E-1F10-4309-ADDB-5A4E2579CC9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871234" y="29726598"/>
              <a:ext cx="2797612" cy="712307"/>
            </a:xfrm>
            <a:prstGeom prst="rect">
              <a:avLst/>
            </a:prstGeom>
          </p:spPr>
        </p:pic>
      </p:grpSp>
    </p:spTree>
    <p:extLst>
      <p:ext uri="{BB962C8B-B14F-4D97-AF65-F5344CB8AC3E}">
        <p14:creationId xmlns:p14="http://schemas.microsoft.com/office/powerpoint/2010/main" val="24171459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1901</TotalTime>
  <Words>734</Words>
  <Application>Microsoft Office PowerPoint</Application>
  <PresentationFormat>Custom</PresentationFormat>
  <Paragraphs>68</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Helvetica</vt:lpstr>
      <vt:lpstr>Times New Roman</vt:lpstr>
      <vt:lpstr>Office Theme</vt:lpstr>
      <vt:lpstr>PowerPoint Presentation</vt:lpstr>
    </vt:vector>
  </TitlesOfParts>
  <Company>University of Wisconsin - Madison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sdurben</dc:creator>
  <cp:lastModifiedBy>varun sreenivasan</cp:lastModifiedBy>
  <cp:revision>158</cp:revision>
  <dcterms:created xsi:type="dcterms:W3CDTF">2017-04-08T00:16:56Z</dcterms:created>
  <dcterms:modified xsi:type="dcterms:W3CDTF">2021-05-06T10:56:58Z</dcterms:modified>
</cp:coreProperties>
</file>